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9"/>
  </p:notesMasterIdLst>
  <p:sldIdLst>
    <p:sldId id="289" r:id="rId2"/>
    <p:sldId id="294" r:id="rId3"/>
    <p:sldId id="313" r:id="rId4"/>
    <p:sldId id="295" r:id="rId5"/>
    <p:sldId id="296" r:id="rId6"/>
    <p:sldId id="297" r:id="rId7"/>
    <p:sldId id="321" r:id="rId8"/>
    <p:sldId id="312" r:id="rId9"/>
    <p:sldId id="322" r:id="rId10"/>
    <p:sldId id="298" r:id="rId11"/>
    <p:sldId id="323" r:id="rId12"/>
    <p:sldId id="324" r:id="rId13"/>
    <p:sldId id="314" r:id="rId14"/>
    <p:sldId id="316" r:id="rId15"/>
    <p:sldId id="317" r:id="rId16"/>
    <p:sldId id="325" r:id="rId17"/>
    <p:sldId id="318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266"/>
    <p:restoredTop sz="96405"/>
  </p:normalViewPr>
  <p:slideViewPr>
    <p:cSldViewPr snapToGrid="0" snapToObjects="1">
      <p:cViewPr varScale="1">
        <p:scale>
          <a:sx n="131" d="100"/>
          <a:sy n="131" d="100"/>
        </p:scale>
        <p:origin x="1032" y="1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obler, Michael" userId="23736f38-8fde-4d4c-a7fc-b2d88c867b58" providerId="ADAL" clId="{C39AD555-5ABC-E243-9CA7-BB0FA2470E60}"/>
    <pc:docChg chg="modSld">
      <pc:chgData name="Tobler, Michael" userId="23736f38-8fde-4d4c-a7fc-b2d88c867b58" providerId="ADAL" clId="{C39AD555-5ABC-E243-9CA7-BB0FA2470E60}" dt="2023-10-18T15:48:38.152" v="0" actId="18331"/>
      <pc:docMkLst>
        <pc:docMk/>
      </pc:docMkLst>
      <pc:sldChg chg="modSp">
        <pc:chgData name="Tobler, Michael" userId="23736f38-8fde-4d4c-a7fc-b2d88c867b58" providerId="ADAL" clId="{C39AD555-5ABC-E243-9CA7-BB0FA2470E60}" dt="2023-10-18T15:48:38.152" v="0" actId="18331"/>
        <pc:sldMkLst>
          <pc:docMk/>
          <pc:sldMk cId="3825812003" sldId="289"/>
        </pc:sldMkLst>
        <pc:picChg chg="mod">
          <ac:chgData name="Tobler, Michael" userId="23736f38-8fde-4d4c-a7fc-b2d88c867b58" providerId="ADAL" clId="{C39AD555-5ABC-E243-9CA7-BB0FA2470E60}" dt="2023-10-18T15:48:38.152" v="0" actId="18331"/>
          <ac:picMkLst>
            <pc:docMk/>
            <pc:sldMk cId="3825812003" sldId="289"/>
            <ac:picMk id="2" creationId="{C6C94366-66B4-BF4F-8B3A-3423C228F09A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Workbook6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Sheet1!$C$7</c:f>
              <c:strCache>
                <c:ptCount val="1"/>
                <c:pt idx="0">
                  <c:v>With Spine</c:v>
                </c:pt>
              </c:strCache>
            </c:strRef>
          </c:tx>
          <c:cat>
            <c:strRef>
              <c:f>Sheet1!$D$6:$E$6</c:f>
              <c:strCache>
                <c:ptCount val="2"/>
                <c:pt idx="0">
                  <c:v>With Predator</c:v>
                </c:pt>
                <c:pt idx="1">
                  <c:v>Without Predator</c:v>
                </c:pt>
              </c:strCache>
            </c:strRef>
          </c:cat>
          <c:val>
            <c:numRef>
              <c:f>Sheet1!$D$7:$E$7</c:f>
              <c:numCache>
                <c:formatCode>General</c:formatCode>
                <c:ptCount val="2"/>
                <c:pt idx="0">
                  <c:v>75</c:v>
                </c:pt>
                <c:pt idx="1">
                  <c:v>85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9E82-1A43-847E-91F6C7E19245}"/>
            </c:ext>
          </c:extLst>
        </c:ser>
        <c:ser>
          <c:idx val="1"/>
          <c:order val="1"/>
          <c:tx>
            <c:strRef>
              <c:f>Sheet1!$C$8</c:f>
              <c:strCache>
                <c:ptCount val="1"/>
                <c:pt idx="0">
                  <c:v>Without spine</c:v>
                </c:pt>
              </c:strCache>
            </c:strRef>
          </c:tx>
          <c:cat>
            <c:strRef>
              <c:f>Sheet1!$D$6:$E$6</c:f>
              <c:strCache>
                <c:ptCount val="2"/>
                <c:pt idx="0">
                  <c:v>With Predator</c:v>
                </c:pt>
                <c:pt idx="1">
                  <c:v>Without Predator</c:v>
                </c:pt>
              </c:strCache>
            </c:strRef>
          </c:cat>
          <c:val>
            <c:numRef>
              <c:f>Sheet1!$D$8:$E$8</c:f>
              <c:numCache>
                <c:formatCode>General</c:formatCode>
                <c:ptCount val="2"/>
                <c:pt idx="0">
                  <c:v>45</c:v>
                </c:pt>
                <c:pt idx="1">
                  <c:v>95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9E82-1A43-847E-91F6C7E1924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2126643848"/>
        <c:axId val="-2126654840"/>
      </c:lineChart>
      <c:catAx>
        <c:axId val="-2126643848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600"/>
            </a:pPr>
            <a:endParaRPr lang="en-US"/>
          </a:p>
        </c:txPr>
        <c:crossAx val="-2126654840"/>
        <c:crosses val="autoZero"/>
        <c:auto val="1"/>
        <c:lblAlgn val="ctr"/>
        <c:lblOffset val="100"/>
        <c:noMultiLvlLbl val="0"/>
      </c:catAx>
      <c:valAx>
        <c:axId val="-2126654840"/>
        <c:scaling>
          <c:orientation val="minMax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 sz="1600"/>
                </a:pPr>
                <a:r>
                  <a:rPr lang="en-US" sz="1600"/>
                  <a:t>Survival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crossAx val="-2126643848"/>
        <c:crosses val="autoZero"/>
        <c:crossBetween val="between"/>
      </c:valAx>
    </c:plotArea>
    <c:legend>
      <c:legendPos val="r"/>
      <c:overlay val="0"/>
      <c:txPr>
        <a:bodyPr/>
        <a:lstStyle/>
        <a:p>
          <a:pPr>
            <a:defRPr sz="1200"/>
          </a:pPr>
          <a:endParaRPr lang="en-US"/>
        </a:p>
      </c:txPr>
    </c:legend>
    <c:plotVisOnly val="1"/>
    <c:dispBlanksAs val="gap"/>
    <c:showDLblsOverMax val="0"/>
  </c:chart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F036FF-6053-4E40-A68D-1B45C2EDE71E}" type="datetimeFigureOut">
              <a:rPr lang="en-US" smtClean="0"/>
              <a:t>10/18/23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5CB548-F4A1-9E46-9039-FB9900364A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7288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11F2D6-B88B-A54B-AE3F-132E1990F80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8101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546135-BDF8-C147-B66D-40E9001991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F26EEE-1219-324C-B7CB-D71C10F17C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2453FC-61D0-2A4C-8ECB-A0845A6499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2FD39-6948-7840-8073-91758794005B}" type="datetimeFigureOut">
              <a:rPr lang="en-US" smtClean="0"/>
              <a:t>10/18/23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A29FB1-02B0-A249-AAE1-B79C609447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406465-AF9D-1643-95B0-7CB6C6A4B6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5A0A3-6212-8340-AEC2-40D344F02C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5566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18739-8493-FB40-B277-4388687B2F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8CBC63E-31EF-3542-AAA9-E1ABB1834D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C81AA1-A0E2-A044-981E-73529428DB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2FD39-6948-7840-8073-91758794005B}" type="datetimeFigureOut">
              <a:rPr lang="en-US" smtClean="0"/>
              <a:t>10/18/23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E4ABC8-9A60-C643-ABD0-20716AAE3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99EAFE-D5DC-954B-947B-63DCA02FB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5A0A3-6212-8340-AEC2-40D344F02C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1893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F08E3B8-2D4A-FC4C-83A1-D5E59F6B2A1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91DD271-A033-6B41-BC99-86B43D8A00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31E1F0-7C8A-B14B-9A05-EFEA62F59F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2FD39-6948-7840-8073-91758794005B}" type="datetimeFigureOut">
              <a:rPr lang="en-US" smtClean="0"/>
              <a:t>10/18/23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CF7B59-77B0-BD4E-B456-6D22E96A66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F972D1-0AC1-8E4E-8617-0F46CDD876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5A0A3-6212-8340-AEC2-40D344F02C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9057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EBBB13-7B86-A648-A51D-0BD8E9E3E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A32229-BCF0-EB42-AB31-72A08ABDF4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5588E0-28A6-5848-A6DB-A5495FBB71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2FD39-6948-7840-8073-91758794005B}" type="datetimeFigureOut">
              <a:rPr lang="en-US" smtClean="0"/>
              <a:t>10/18/23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60BE54-B257-8549-AA85-876CC72B13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196800-4E84-8942-B646-9E4CDDEAE6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5A0A3-6212-8340-AEC2-40D344F02C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9807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401BEF-4ACC-584F-B55C-91FD3E0ADD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03F615-FDE1-C445-BD7C-BD9692FBA8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833536-B66A-3F4E-8B7D-A34DC702B0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2FD39-6948-7840-8073-91758794005B}" type="datetimeFigureOut">
              <a:rPr lang="en-US" smtClean="0"/>
              <a:t>10/18/23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8F0FC1-9FDA-4148-AF92-F757C540BF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98F01A-623C-C545-B6C7-DC705B0D1E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5A0A3-6212-8340-AEC2-40D344F02C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1599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184235-8EF4-D84B-804E-34D002EB3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810FEE-24F1-9548-A17C-E7520C5229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B360B3-2037-FE42-A150-AD6E3E9396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8C456A-6196-954C-8953-27CDE2C834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2FD39-6948-7840-8073-91758794005B}" type="datetimeFigureOut">
              <a:rPr lang="en-US" smtClean="0"/>
              <a:t>10/18/23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AF8291-9234-244A-8C3C-99936628A6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96FEC6-D7AE-124E-962D-B68D7498E9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5A0A3-6212-8340-AEC2-40D344F02C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5818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111687-C3B9-CF4B-8793-56D243D80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E107C9-9727-0A4C-82F8-B506474FF4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9CCA08-3084-614F-A04C-0DF14C53AC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02A685C-1673-DC43-80F2-1B7C5CB1C35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15DA146-C1B9-D648-9C01-A92A4EABD96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F9F2930-65D6-E84D-8A62-9269771776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2FD39-6948-7840-8073-91758794005B}" type="datetimeFigureOut">
              <a:rPr lang="en-US" smtClean="0"/>
              <a:t>10/18/23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E89FCDF-87A1-9248-A628-CA65ABB3EC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0B9984-4427-E340-B852-7D0BAA5AEA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5A0A3-6212-8340-AEC2-40D344F02C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3221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A5438-81B5-BE43-A96F-FEC883264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763206-4E7E-004A-9716-7F945E5F83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2FD39-6948-7840-8073-91758794005B}" type="datetimeFigureOut">
              <a:rPr lang="en-US" smtClean="0"/>
              <a:t>10/18/23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5B7DB11-3849-B04C-A7FA-5D1108EC6C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58F6A9-3C6B-254E-89CA-A8616A253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5A0A3-6212-8340-AEC2-40D344F02C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28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C04FD53-D75A-DB4E-9D3C-0C612CE232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2FD39-6948-7840-8073-91758794005B}" type="datetimeFigureOut">
              <a:rPr lang="en-US" smtClean="0"/>
              <a:t>10/18/23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ACF6124-527F-3B4D-9368-C2D7A71E30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3A6DE8-9FCD-B64C-B8FB-E01B3D3495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5A0A3-6212-8340-AEC2-40D344F02C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3089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20FE1E-DC78-3B41-BDCC-302AA5BC7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B62D62-F950-BE4D-9452-78B8A07318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5CDB1F-0CC1-524C-BF84-A6149AEFCD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6E4241-3AC5-4749-828A-0994E8484D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2FD39-6948-7840-8073-91758794005B}" type="datetimeFigureOut">
              <a:rPr lang="en-US" smtClean="0"/>
              <a:t>10/18/23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155DD2-D2A3-0F4B-8238-396B19D854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9782FB-E205-7846-BB92-A5287C7BCB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5A0A3-6212-8340-AEC2-40D344F02C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46697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878023-1195-8144-9AE0-5C20265DE0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51FD26E-E83C-B84A-98E9-2B6C17EDB9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344460-DEC7-2A4E-BEB1-7DE370383D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70E96B-242F-344A-82D2-A9AE3EE72F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2FD39-6948-7840-8073-91758794005B}" type="datetimeFigureOut">
              <a:rPr lang="en-US" smtClean="0"/>
              <a:t>10/18/23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45AF74-5A14-E54E-99A0-B7FA4682EE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A9E07E-508C-DF43-AEB2-5CA7860A9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5A0A3-6212-8340-AEC2-40D344F02C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3728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762C952-8662-B742-9800-686F0F1C3A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592184-DF6A-024F-A9C8-C05B8F0CDF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36D101-3E7A-F347-A482-79134E3E79D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E2FD39-6948-7840-8073-91758794005B}" type="datetimeFigureOut">
              <a:rPr lang="en-US" smtClean="0"/>
              <a:t>10/18/23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123508-6353-584D-9838-8E70F63AC2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5BE3C5-9923-7D49-9D5C-7A2061B00D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65A0A3-6212-8340-AEC2-40D344F02C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7470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6C94366-66B4-BF4F-8B3A-3423C228F0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D48816A-5B2E-3549-89F2-1FF251BE2BFF}"/>
              </a:ext>
            </a:extLst>
          </p:cNvPr>
          <p:cNvSpPr/>
          <p:nvPr/>
        </p:nvSpPr>
        <p:spPr>
          <a:xfrm>
            <a:off x="-1" y="0"/>
            <a:ext cx="696070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200" b="1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Evolution</a:t>
            </a:r>
            <a:endParaRPr lang="en-US" sz="3200" b="1" dirty="0">
              <a:latin typeface="Open Sans ExtraBold" panose="020B0606030504020204" pitchFamily="34" charset="0"/>
              <a:ea typeface="Open Sans ExtraBold" panose="020B0606030504020204" pitchFamily="34" charset="0"/>
              <a:cs typeface="Open Sans ExtraBold" panose="020B0606030504020204" pitchFamily="34" charset="0"/>
            </a:endParaRPr>
          </a:p>
          <a:p>
            <a:r>
              <a:rPr lang="en-US" sz="2400" b="1" dirty="0"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Inferring adaptation in the wild</a:t>
            </a:r>
            <a:endParaRPr lang="en-US" b="1" dirty="0"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58120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71EB584-27C6-564C-AD2F-A2F3E40C267C}"/>
              </a:ext>
            </a:extLst>
          </p:cNvPr>
          <p:cNvSpPr txBox="1"/>
          <p:nvPr/>
        </p:nvSpPr>
        <p:spPr>
          <a:xfrm>
            <a:off x="0" y="0"/>
            <a:ext cx="73484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Ways of knowing about adaptation</a:t>
            </a:r>
          </a:p>
        </p:txBody>
      </p:sp>
      <p:sp>
        <p:nvSpPr>
          <p:cNvPr id="33" name="Content Placeholder 1">
            <a:extLst>
              <a:ext uri="{FF2B5EF4-FFF2-40B4-BE49-F238E27FC236}">
                <a16:creationId xmlns:a16="http://schemas.microsoft.com/office/drawing/2014/main" id="{20F8836B-8A21-1345-B6FB-66BAD56A465E}"/>
              </a:ext>
            </a:extLst>
          </p:cNvPr>
          <p:cNvSpPr txBox="1">
            <a:spLocks/>
          </p:cNvSpPr>
          <p:nvPr/>
        </p:nvSpPr>
        <p:spPr>
          <a:xfrm>
            <a:off x="355107" y="949911"/>
            <a:ext cx="597377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/>
              <a:t>Observation vs. experimentation</a:t>
            </a:r>
          </a:p>
          <a:p>
            <a:pPr>
              <a:spcAft>
                <a:spcPts val="600"/>
              </a:spcAft>
            </a:pPr>
            <a:r>
              <a:rPr lang="en-US" dirty="0"/>
              <a:t>Ecological context vs. control over confounding variables</a:t>
            </a:r>
          </a:p>
          <a:p>
            <a:pPr>
              <a:spcAft>
                <a:spcPts val="600"/>
              </a:spcAft>
            </a:pPr>
            <a:r>
              <a:rPr lang="en-US" dirty="0"/>
              <a:t>Correlation vs. causation</a:t>
            </a:r>
          </a:p>
          <a:p>
            <a:pPr>
              <a:spcAft>
                <a:spcPts val="600"/>
              </a:spcAft>
            </a:pPr>
            <a:r>
              <a:rPr lang="en-US" dirty="0"/>
              <a:t>Both theory and experimentation are critical for the development of experiments!</a:t>
            </a:r>
          </a:p>
          <a:p>
            <a:pPr>
              <a:spcAft>
                <a:spcPts val="600"/>
              </a:spcAft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B9BBA1-C9BB-354B-B75F-806D1411B8E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13789" y="3268894"/>
            <a:ext cx="7178211" cy="35891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9A3D2CE-66FC-FF4F-AE94-92693B9CF27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47407" y="871632"/>
            <a:ext cx="3858801" cy="2310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1597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71EB584-27C6-564C-AD2F-A2F3E40C267C}"/>
              </a:ext>
            </a:extLst>
          </p:cNvPr>
          <p:cNvSpPr txBox="1"/>
          <p:nvPr/>
        </p:nvSpPr>
        <p:spPr>
          <a:xfrm>
            <a:off x="0" y="0"/>
            <a:ext cx="73484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Ways of knowing about adaptation</a:t>
            </a:r>
          </a:p>
        </p:txBody>
      </p:sp>
      <p:sp>
        <p:nvSpPr>
          <p:cNvPr id="33" name="Content Placeholder 1">
            <a:extLst>
              <a:ext uri="{FF2B5EF4-FFF2-40B4-BE49-F238E27FC236}">
                <a16:creationId xmlns:a16="http://schemas.microsoft.com/office/drawing/2014/main" id="{20F8836B-8A21-1345-B6FB-66BAD56A465E}"/>
              </a:ext>
            </a:extLst>
          </p:cNvPr>
          <p:cNvSpPr txBox="1">
            <a:spLocks/>
          </p:cNvSpPr>
          <p:nvPr/>
        </p:nvSpPr>
        <p:spPr>
          <a:xfrm>
            <a:off x="355107" y="949911"/>
            <a:ext cx="597377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/>
              <a:t>Observation vs. experimentation</a:t>
            </a:r>
          </a:p>
          <a:p>
            <a:pPr>
              <a:spcAft>
                <a:spcPts val="600"/>
              </a:spcAft>
            </a:pPr>
            <a:r>
              <a:rPr lang="en-US" dirty="0"/>
              <a:t>Ecological context vs. control over confounding variables</a:t>
            </a:r>
          </a:p>
          <a:p>
            <a:pPr>
              <a:spcAft>
                <a:spcPts val="600"/>
              </a:spcAft>
            </a:pPr>
            <a:r>
              <a:rPr lang="en-US" dirty="0"/>
              <a:t>Correlation vs. causation</a:t>
            </a:r>
          </a:p>
          <a:p>
            <a:pPr>
              <a:spcAft>
                <a:spcPts val="600"/>
              </a:spcAft>
            </a:pPr>
            <a:r>
              <a:rPr lang="en-US" dirty="0"/>
              <a:t>Both theory and experimentation are critical for the development of experiments!</a:t>
            </a:r>
          </a:p>
          <a:p>
            <a:pPr>
              <a:spcAft>
                <a:spcPts val="600"/>
              </a:spcAft>
            </a:pP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63219E5-DB34-9A4F-8BA6-41333ADD567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84653" y="3955551"/>
            <a:ext cx="8707347" cy="2902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1194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71EB584-27C6-564C-AD2F-A2F3E40C267C}"/>
              </a:ext>
            </a:extLst>
          </p:cNvPr>
          <p:cNvSpPr txBox="1"/>
          <p:nvPr/>
        </p:nvSpPr>
        <p:spPr>
          <a:xfrm>
            <a:off x="0" y="0"/>
            <a:ext cx="73484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Ways of knowing about adaptation</a:t>
            </a:r>
          </a:p>
        </p:txBody>
      </p:sp>
      <p:sp>
        <p:nvSpPr>
          <p:cNvPr id="33" name="Content Placeholder 1">
            <a:extLst>
              <a:ext uri="{FF2B5EF4-FFF2-40B4-BE49-F238E27FC236}">
                <a16:creationId xmlns:a16="http://schemas.microsoft.com/office/drawing/2014/main" id="{20F8836B-8A21-1345-B6FB-66BAD56A465E}"/>
              </a:ext>
            </a:extLst>
          </p:cNvPr>
          <p:cNvSpPr txBox="1">
            <a:spLocks/>
          </p:cNvSpPr>
          <p:nvPr/>
        </p:nvSpPr>
        <p:spPr>
          <a:xfrm>
            <a:off x="355107" y="949911"/>
            <a:ext cx="597377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/>
              <a:t>Observation vs. experimentation</a:t>
            </a:r>
          </a:p>
          <a:p>
            <a:pPr>
              <a:spcAft>
                <a:spcPts val="600"/>
              </a:spcAft>
            </a:pPr>
            <a:r>
              <a:rPr lang="en-US" dirty="0"/>
              <a:t>Ecological context vs. control over confounding variables</a:t>
            </a:r>
          </a:p>
          <a:p>
            <a:pPr>
              <a:spcAft>
                <a:spcPts val="600"/>
              </a:spcAft>
            </a:pPr>
            <a:r>
              <a:rPr lang="en-US" dirty="0"/>
              <a:t>Correlation vs. causation</a:t>
            </a:r>
          </a:p>
          <a:p>
            <a:pPr>
              <a:spcAft>
                <a:spcPts val="600"/>
              </a:spcAft>
            </a:pPr>
            <a:r>
              <a:rPr lang="en-US" dirty="0"/>
              <a:t>Both theory and experimentation are critical for the development of experiments!</a:t>
            </a:r>
          </a:p>
          <a:p>
            <a:pPr>
              <a:spcAft>
                <a:spcPts val="600"/>
              </a:spcAft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5481CD-3EB3-DD4F-A6FB-488766EA5F7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83685" y="3012014"/>
            <a:ext cx="5173894" cy="36956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C10F8A5-2AFE-1747-A32D-3600401628E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6451" y="3845987"/>
            <a:ext cx="4691865" cy="2482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8413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71EB584-27C6-564C-AD2F-A2F3E40C267C}"/>
              </a:ext>
            </a:extLst>
          </p:cNvPr>
          <p:cNvSpPr txBox="1"/>
          <p:nvPr/>
        </p:nvSpPr>
        <p:spPr>
          <a:xfrm>
            <a:off x="0" y="0"/>
            <a:ext cx="80345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Adaptive trait variation within species</a:t>
            </a:r>
          </a:p>
        </p:txBody>
      </p:sp>
      <p:sp>
        <p:nvSpPr>
          <p:cNvPr id="33" name="Content Placeholder 1">
            <a:extLst>
              <a:ext uri="{FF2B5EF4-FFF2-40B4-BE49-F238E27FC236}">
                <a16:creationId xmlns:a16="http://schemas.microsoft.com/office/drawing/2014/main" id="{20F8836B-8A21-1345-B6FB-66BAD56A465E}"/>
              </a:ext>
            </a:extLst>
          </p:cNvPr>
          <p:cNvSpPr txBox="1">
            <a:spLocks/>
          </p:cNvSpPr>
          <p:nvPr/>
        </p:nvSpPr>
        <p:spPr>
          <a:xfrm>
            <a:off x="355108" y="949911"/>
            <a:ext cx="49308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/>
              <a:t>There is significant variation within species, but what phenotypic traits represent adaptation to local environmental condition?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E540AF6-C5AE-BF4C-9C85-C6A96C792A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3423" y="1048395"/>
            <a:ext cx="4087641" cy="5796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1867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71EB584-27C6-564C-AD2F-A2F3E40C267C}"/>
              </a:ext>
            </a:extLst>
          </p:cNvPr>
          <p:cNvSpPr txBox="1"/>
          <p:nvPr/>
        </p:nvSpPr>
        <p:spPr>
          <a:xfrm>
            <a:off x="0" y="0"/>
            <a:ext cx="80345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Adaptive trait variation within species</a:t>
            </a:r>
          </a:p>
        </p:txBody>
      </p:sp>
      <p:sp>
        <p:nvSpPr>
          <p:cNvPr id="33" name="Content Placeholder 1">
            <a:extLst>
              <a:ext uri="{FF2B5EF4-FFF2-40B4-BE49-F238E27FC236}">
                <a16:creationId xmlns:a16="http://schemas.microsoft.com/office/drawing/2014/main" id="{20F8836B-8A21-1345-B6FB-66BAD56A465E}"/>
              </a:ext>
            </a:extLst>
          </p:cNvPr>
          <p:cNvSpPr txBox="1">
            <a:spLocks/>
          </p:cNvSpPr>
          <p:nvPr/>
        </p:nvSpPr>
        <p:spPr>
          <a:xfrm>
            <a:off x="355108" y="949911"/>
            <a:ext cx="4930875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/>
              <a:t>There is significant variation within species, but what phenotypic traits represent adaptation to local environmental condition?</a:t>
            </a:r>
          </a:p>
          <a:p>
            <a:pPr>
              <a:spcAft>
                <a:spcPts val="600"/>
              </a:spcAft>
            </a:pPr>
            <a:endParaRPr lang="en-US" dirty="0"/>
          </a:p>
          <a:p>
            <a:pPr>
              <a:spcAft>
                <a:spcPts val="600"/>
              </a:spcAft>
            </a:pPr>
            <a:r>
              <a:rPr lang="en-US" b="1" dirty="0"/>
              <a:t>Testing for local adaptation:</a:t>
            </a:r>
          </a:p>
          <a:p>
            <a:pPr>
              <a:spcAft>
                <a:spcPts val="600"/>
              </a:spcAft>
            </a:pPr>
            <a:r>
              <a:rPr lang="en-US" dirty="0"/>
              <a:t>Trait-environment correlations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D9AF818-6B2B-704F-A6D2-5B6C2755ED1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39727" y="4040841"/>
            <a:ext cx="7512424" cy="28171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42EC3BC-4838-9645-B054-B8E682518AB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7723991" y="1460316"/>
            <a:ext cx="4328160" cy="2164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2999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D6F82D7-934C-CD44-BF0D-82214869174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93258" y="2793008"/>
            <a:ext cx="6198742" cy="387421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71EB584-27C6-564C-AD2F-A2F3E40C267C}"/>
              </a:ext>
            </a:extLst>
          </p:cNvPr>
          <p:cNvSpPr txBox="1"/>
          <p:nvPr/>
        </p:nvSpPr>
        <p:spPr>
          <a:xfrm>
            <a:off x="0" y="0"/>
            <a:ext cx="80345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Adaptive trait variation within species</a:t>
            </a:r>
          </a:p>
        </p:txBody>
      </p:sp>
      <p:sp>
        <p:nvSpPr>
          <p:cNvPr id="33" name="Content Placeholder 1">
            <a:extLst>
              <a:ext uri="{FF2B5EF4-FFF2-40B4-BE49-F238E27FC236}">
                <a16:creationId xmlns:a16="http://schemas.microsoft.com/office/drawing/2014/main" id="{20F8836B-8A21-1345-B6FB-66BAD56A465E}"/>
              </a:ext>
            </a:extLst>
          </p:cNvPr>
          <p:cNvSpPr txBox="1">
            <a:spLocks/>
          </p:cNvSpPr>
          <p:nvPr/>
        </p:nvSpPr>
        <p:spPr>
          <a:xfrm>
            <a:off x="355108" y="949911"/>
            <a:ext cx="4930875" cy="3677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/>
              <a:t>There is significant variation within species, but what phenotypic traits represent adaptation to local environmental condition?</a:t>
            </a:r>
          </a:p>
          <a:p>
            <a:pPr>
              <a:spcAft>
                <a:spcPts val="600"/>
              </a:spcAft>
            </a:pPr>
            <a:endParaRPr lang="en-US" dirty="0"/>
          </a:p>
          <a:p>
            <a:pPr>
              <a:spcAft>
                <a:spcPts val="600"/>
              </a:spcAft>
            </a:pPr>
            <a:r>
              <a:rPr lang="en-US" b="1" dirty="0"/>
              <a:t>Testing for local adaptation:</a:t>
            </a:r>
          </a:p>
          <a:p>
            <a:pPr>
              <a:spcAft>
                <a:spcPts val="600"/>
              </a:spcAft>
            </a:pPr>
            <a:r>
              <a:rPr lang="en-US" dirty="0"/>
              <a:t>Trait-environment correlations</a:t>
            </a:r>
          </a:p>
          <a:p>
            <a:pPr>
              <a:spcAft>
                <a:spcPts val="600"/>
              </a:spcAft>
            </a:pPr>
            <a:r>
              <a:rPr lang="en-US" dirty="0"/>
              <a:t>Contrasting the fitness of ecotypes under differential environmental conditions</a:t>
            </a:r>
          </a:p>
          <a:p>
            <a:pPr marL="247650">
              <a:spcAft>
                <a:spcPts val="600"/>
              </a:spcAft>
            </a:pPr>
            <a:r>
              <a:rPr lang="en-US" dirty="0"/>
              <a:t>Home vs. away</a:t>
            </a:r>
          </a:p>
          <a:p>
            <a:pPr marL="247650">
              <a:spcAft>
                <a:spcPts val="600"/>
              </a:spcAft>
            </a:pPr>
            <a:r>
              <a:rPr lang="en-US" dirty="0"/>
              <a:t>Local vs. foreign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769C278-6835-434C-AFA2-FDB9A4C95C51}"/>
              </a:ext>
            </a:extLst>
          </p:cNvPr>
          <p:cNvSpPr/>
          <p:nvPr/>
        </p:nvSpPr>
        <p:spPr>
          <a:xfrm>
            <a:off x="6231448" y="2288518"/>
            <a:ext cx="1205306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763">
              <a:spcAft>
                <a:spcPts val="600"/>
              </a:spcAft>
            </a:pPr>
            <a:r>
              <a:rPr lang="en-US" sz="11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Local vs. foreign</a:t>
            </a:r>
          </a:p>
          <a:p>
            <a:pPr marL="4763">
              <a:spcAft>
                <a:spcPts val="600"/>
              </a:spcAft>
            </a:pPr>
            <a:r>
              <a:rPr lang="en-US" sz="11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Home vs. away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0D72539-04ED-214F-84D8-FB18803AD3C9}"/>
              </a:ext>
            </a:extLst>
          </p:cNvPr>
          <p:cNvSpPr/>
          <p:nvPr/>
        </p:nvSpPr>
        <p:spPr>
          <a:xfrm>
            <a:off x="6210880" y="4599310"/>
            <a:ext cx="120530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763">
              <a:spcAft>
                <a:spcPts val="600"/>
              </a:spcAft>
            </a:pPr>
            <a:r>
              <a:rPr lang="en-US" sz="11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Home vs. away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CC825F-D77D-A64C-8986-CC3DBABCE71E}"/>
              </a:ext>
            </a:extLst>
          </p:cNvPr>
          <p:cNvSpPr/>
          <p:nvPr/>
        </p:nvSpPr>
        <p:spPr>
          <a:xfrm>
            <a:off x="9370687" y="2527266"/>
            <a:ext cx="120530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763">
              <a:spcAft>
                <a:spcPts val="600"/>
              </a:spcAft>
            </a:pPr>
            <a:r>
              <a:rPr lang="en-US" sz="11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Local vs. foreign</a:t>
            </a:r>
          </a:p>
        </p:txBody>
      </p:sp>
    </p:spTree>
    <p:extLst>
      <p:ext uri="{BB962C8B-B14F-4D97-AF65-F5344CB8AC3E}">
        <p14:creationId xmlns:p14="http://schemas.microsoft.com/office/powerpoint/2010/main" val="18189832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71EB584-27C6-564C-AD2F-A2F3E40C267C}"/>
              </a:ext>
            </a:extLst>
          </p:cNvPr>
          <p:cNvSpPr txBox="1"/>
          <p:nvPr/>
        </p:nvSpPr>
        <p:spPr>
          <a:xfrm>
            <a:off x="0" y="0"/>
            <a:ext cx="80345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Adaptive trait variation within species</a:t>
            </a:r>
          </a:p>
        </p:txBody>
      </p:sp>
      <p:sp>
        <p:nvSpPr>
          <p:cNvPr id="33" name="Content Placeholder 1">
            <a:extLst>
              <a:ext uri="{FF2B5EF4-FFF2-40B4-BE49-F238E27FC236}">
                <a16:creationId xmlns:a16="http://schemas.microsoft.com/office/drawing/2014/main" id="{20F8836B-8A21-1345-B6FB-66BAD56A465E}"/>
              </a:ext>
            </a:extLst>
          </p:cNvPr>
          <p:cNvSpPr txBox="1">
            <a:spLocks/>
          </p:cNvSpPr>
          <p:nvPr/>
        </p:nvSpPr>
        <p:spPr>
          <a:xfrm>
            <a:off x="355108" y="949911"/>
            <a:ext cx="4930875" cy="3677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/>
              <a:t>There is significant variation within species, but what phenotypic traits represent adaptation to local environmental condition?</a:t>
            </a:r>
          </a:p>
          <a:p>
            <a:pPr>
              <a:spcAft>
                <a:spcPts val="600"/>
              </a:spcAft>
            </a:pPr>
            <a:endParaRPr lang="en-US" dirty="0"/>
          </a:p>
          <a:p>
            <a:pPr>
              <a:spcAft>
                <a:spcPts val="600"/>
              </a:spcAft>
            </a:pPr>
            <a:r>
              <a:rPr lang="en-US" b="1" dirty="0"/>
              <a:t>Testing for local adaptation:</a:t>
            </a:r>
          </a:p>
          <a:p>
            <a:pPr>
              <a:spcAft>
                <a:spcPts val="600"/>
              </a:spcAft>
            </a:pPr>
            <a:r>
              <a:rPr lang="en-US" dirty="0"/>
              <a:t>Trait-environment correlations</a:t>
            </a:r>
          </a:p>
          <a:p>
            <a:pPr>
              <a:spcAft>
                <a:spcPts val="600"/>
              </a:spcAft>
            </a:pPr>
            <a:r>
              <a:rPr lang="en-US" dirty="0"/>
              <a:t>Contrasting the fitness of ecotypes under differential environmental conditions</a:t>
            </a:r>
          </a:p>
          <a:p>
            <a:pPr marL="247650">
              <a:spcAft>
                <a:spcPts val="600"/>
              </a:spcAft>
            </a:pPr>
            <a:r>
              <a:rPr lang="en-US" dirty="0"/>
              <a:t>Home vs. away</a:t>
            </a:r>
          </a:p>
          <a:p>
            <a:pPr marL="247650">
              <a:spcAft>
                <a:spcPts val="600"/>
              </a:spcAft>
            </a:pPr>
            <a:r>
              <a:rPr lang="en-US" dirty="0"/>
              <a:t>Local vs. foreign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F274C7-D823-724A-8480-A6BE0E012BE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75351" y="2027816"/>
            <a:ext cx="4830184" cy="48301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12F0C5E-DB0E-484E-AEA7-B37914F6025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20545" y="4627841"/>
            <a:ext cx="3550024" cy="1996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3013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71EB584-27C6-564C-AD2F-A2F3E40C267C}"/>
              </a:ext>
            </a:extLst>
          </p:cNvPr>
          <p:cNvSpPr txBox="1"/>
          <p:nvPr/>
        </p:nvSpPr>
        <p:spPr>
          <a:xfrm>
            <a:off x="0" y="0"/>
            <a:ext cx="80345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Adaptive trait variation within species</a:t>
            </a:r>
          </a:p>
        </p:txBody>
      </p:sp>
      <p:sp>
        <p:nvSpPr>
          <p:cNvPr id="33" name="Content Placeholder 1">
            <a:extLst>
              <a:ext uri="{FF2B5EF4-FFF2-40B4-BE49-F238E27FC236}">
                <a16:creationId xmlns:a16="http://schemas.microsoft.com/office/drawing/2014/main" id="{20F8836B-8A21-1345-B6FB-66BAD56A465E}"/>
              </a:ext>
            </a:extLst>
          </p:cNvPr>
          <p:cNvSpPr txBox="1">
            <a:spLocks/>
          </p:cNvSpPr>
          <p:nvPr/>
        </p:nvSpPr>
        <p:spPr>
          <a:xfrm>
            <a:off x="355108" y="949911"/>
            <a:ext cx="4930875" cy="4308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/>
              <a:t>There is significant variation within species, but what phenotypic traits represent adaptation to local environmental condition?</a:t>
            </a:r>
          </a:p>
          <a:p>
            <a:pPr>
              <a:spcAft>
                <a:spcPts val="600"/>
              </a:spcAft>
            </a:pPr>
            <a:endParaRPr lang="en-US" dirty="0"/>
          </a:p>
          <a:p>
            <a:pPr>
              <a:spcAft>
                <a:spcPts val="600"/>
              </a:spcAft>
            </a:pPr>
            <a:r>
              <a:rPr lang="en-US" b="1" dirty="0"/>
              <a:t>Testing for local adaptation:</a:t>
            </a:r>
          </a:p>
          <a:p>
            <a:pPr>
              <a:spcAft>
                <a:spcPts val="600"/>
              </a:spcAft>
            </a:pPr>
            <a:r>
              <a:rPr lang="en-US" dirty="0"/>
              <a:t>Trait-environment correlations</a:t>
            </a:r>
          </a:p>
          <a:p>
            <a:pPr>
              <a:spcAft>
                <a:spcPts val="600"/>
              </a:spcAft>
            </a:pPr>
            <a:r>
              <a:rPr lang="en-US" dirty="0"/>
              <a:t>Contrasting the fitness of ecotypes under differential environmental conditions</a:t>
            </a:r>
          </a:p>
          <a:p>
            <a:pPr>
              <a:spcAft>
                <a:spcPts val="600"/>
              </a:spcAft>
            </a:pPr>
            <a:r>
              <a:rPr lang="en-US" dirty="0"/>
              <a:t>Accounting for phenotypic plasticity</a:t>
            </a:r>
          </a:p>
          <a:p>
            <a:pPr marL="304800">
              <a:spcAft>
                <a:spcPts val="600"/>
              </a:spcAft>
            </a:pPr>
            <a:r>
              <a:rPr lang="en-US" dirty="0"/>
              <a:t>Ability of genotypes to produce different phenotypes </a:t>
            </a:r>
          </a:p>
          <a:p>
            <a:pPr marL="304800">
              <a:spcAft>
                <a:spcPts val="600"/>
              </a:spcAft>
            </a:pPr>
            <a:r>
              <a:rPr lang="en-US" dirty="0"/>
              <a:t>Analogous to the V</a:t>
            </a:r>
            <a:r>
              <a:rPr lang="en-US" baseline="-25000" dirty="0"/>
              <a:t>E</a:t>
            </a:r>
          </a:p>
          <a:p>
            <a:pPr marL="519113" indent="-271463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9" name="Picture 8" descr="FG08_04.JPG">
            <a:extLst>
              <a:ext uri="{FF2B5EF4-FFF2-40B4-BE49-F238E27FC236}">
                <a16:creationId xmlns:a16="http://schemas.microsoft.com/office/drawing/2014/main" id="{9E8956D0-99B4-E947-9D5F-056ADE51BFF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73609" y="1641093"/>
            <a:ext cx="2916435" cy="5001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1341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71EB584-27C6-564C-AD2F-A2F3E40C267C}"/>
              </a:ext>
            </a:extLst>
          </p:cNvPr>
          <p:cNvSpPr txBox="1"/>
          <p:nvPr/>
        </p:nvSpPr>
        <p:spPr>
          <a:xfrm>
            <a:off x="0" y="0"/>
            <a:ext cx="44823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Phenotypic plasticity</a:t>
            </a:r>
          </a:p>
        </p:txBody>
      </p:sp>
      <p:sp>
        <p:nvSpPr>
          <p:cNvPr id="33" name="Content Placeholder 1">
            <a:extLst>
              <a:ext uri="{FF2B5EF4-FFF2-40B4-BE49-F238E27FC236}">
                <a16:creationId xmlns:a16="http://schemas.microsoft.com/office/drawing/2014/main" id="{20F8836B-8A21-1345-B6FB-66BAD56A465E}"/>
              </a:ext>
            </a:extLst>
          </p:cNvPr>
          <p:cNvSpPr txBox="1">
            <a:spLocks/>
          </p:cNvSpPr>
          <p:nvPr/>
        </p:nvSpPr>
        <p:spPr>
          <a:xfrm>
            <a:off x="355108" y="949911"/>
            <a:ext cx="4836137" cy="1431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/>
              <a:t>Developmental plasticity</a:t>
            </a:r>
          </a:p>
          <a:p>
            <a:pPr marL="460375">
              <a:spcAft>
                <a:spcPts val="1200"/>
              </a:spcAft>
            </a:pPr>
            <a:r>
              <a:rPr lang="en-US" dirty="0"/>
              <a:t>Cue during a critical period influences developmental trajectories</a:t>
            </a:r>
          </a:p>
          <a:p>
            <a:pPr marL="460375">
              <a:spcAft>
                <a:spcPts val="1200"/>
              </a:spcAft>
            </a:pPr>
            <a:r>
              <a:rPr lang="en-US" dirty="0"/>
              <a:t>Non-reversible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59DBEB-05B7-A644-9177-17AD9734BD3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35720" y="3281525"/>
            <a:ext cx="4751720" cy="35251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2401F7E-D228-D441-AC44-5B23DE1DDFC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89164" y="992565"/>
            <a:ext cx="5702836" cy="5814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9095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71EB584-27C6-564C-AD2F-A2F3E40C267C}"/>
              </a:ext>
            </a:extLst>
          </p:cNvPr>
          <p:cNvSpPr txBox="1"/>
          <p:nvPr/>
        </p:nvSpPr>
        <p:spPr>
          <a:xfrm>
            <a:off x="0" y="0"/>
            <a:ext cx="44823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Phenotypic plasticity</a:t>
            </a:r>
          </a:p>
        </p:txBody>
      </p:sp>
      <p:sp>
        <p:nvSpPr>
          <p:cNvPr id="33" name="Content Placeholder 1">
            <a:extLst>
              <a:ext uri="{FF2B5EF4-FFF2-40B4-BE49-F238E27FC236}">
                <a16:creationId xmlns:a16="http://schemas.microsoft.com/office/drawing/2014/main" id="{20F8836B-8A21-1345-B6FB-66BAD56A465E}"/>
              </a:ext>
            </a:extLst>
          </p:cNvPr>
          <p:cNvSpPr txBox="1">
            <a:spLocks/>
          </p:cNvSpPr>
          <p:nvPr/>
        </p:nvSpPr>
        <p:spPr>
          <a:xfrm>
            <a:off x="355108" y="949911"/>
            <a:ext cx="4836137" cy="37087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/>
              <a:t>Developmental plasticity</a:t>
            </a:r>
          </a:p>
          <a:p>
            <a:pPr marL="460375">
              <a:spcAft>
                <a:spcPts val="1200"/>
              </a:spcAft>
            </a:pPr>
            <a:r>
              <a:rPr lang="en-US" dirty="0"/>
              <a:t>Cue during a critical period influences developmental trajectories</a:t>
            </a:r>
          </a:p>
          <a:p>
            <a:pPr marL="460375">
              <a:spcAft>
                <a:spcPts val="1200"/>
              </a:spcAft>
            </a:pPr>
            <a:r>
              <a:rPr lang="en-US" dirty="0"/>
              <a:t>Non-reversible</a:t>
            </a:r>
          </a:p>
          <a:p>
            <a:pPr marL="460375">
              <a:spcAft>
                <a:spcPts val="1200"/>
              </a:spcAft>
            </a:pPr>
            <a:endParaRPr lang="en-US" dirty="0"/>
          </a:p>
          <a:p>
            <a:pPr marL="6350">
              <a:spcAft>
                <a:spcPts val="1200"/>
              </a:spcAft>
            </a:pPr>
            <a:r>
              <a:rPr lang="en-US" dirty="0"/>
              <a:t>Acclimation</a:t>
            </a:r>
          </a:p>
          <a:p>
            <a:pPr marL="460375">
              <a:spcAft>
                <a:spcPts val="1200"/>
              </a:spcAft>
            </a:pPr>
            <a:r>
              <a:rPr lang="en-US" dirty="0"/>
              <a:t>Physiological changes that optimize organismal performance for a specific environment</a:t>
            </a:r>
          </a:p>
          <a:p>
            <a:pPr marL="460375">
              <a:spcAft>
                <a:spcPts val="1200"/>
              </a:spcAft>
            </a:pPr>
            <a:r>
              <a:rPr lang="en-US" dirty="0"/>
              <a:t>Reversible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20765E0-6E6C-BA44-A503-6C6FA4630B53}"/>
              </a:ext>
            </a:extLst>
          </p:cNvPr>
          <p:cNvGrpSpPr/>
          <p:nvPr/>
        </p:nvGrpSpPr>
        <p:grpSpPr>
          <a:xfrm>
            <a:off x="7796129" y="1130130"/>
            <a:ext cx="4395871" cy="5360148"/>
            <a:chOff x="7680294" y="292387"/>
            <a:chExt cx="4395871" cy="5360148"/>
          </a:xfrm>
        </p:grpSpPr>
        <p:pic>
          <p:nvPicPr>
            <p:cNvPr id="5" name="Picture 4" descr="A close up of a map&#10;&#10;Description automatically generated">
              <a:extLst>
                <a:ext uri="{FF2B5EF4-FFF2-40B4-BE49-F238E27FC236}">
                  <a16:creationId xmlns:a16="http://schemas.microsoft.com/office/drawing/2014/main" id="{FEB0775D-A623-7246-93D4-8206F2248C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991474" y="292387"/>
              <a:ext cx="4084691" cy="506730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F9ED120-7CDF-F341-97CA-32561EBBDEE4}"/>
                </a:ext>
              </a:extLst>
            </p:cNvPr>
            <p:cNvSpPr txBox="1"/>
            <p:nvPr/>
          </p:nvSpPr>
          <p:spPr>
            <a:xfrm rot="16200000">
              <a:off x="6513148" y="2288155"/>
              <a:ext cx="264207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latin typeface="Helvetica" pitchFamily="2" charset="0"/>
                </a:rPr>
                <a:t>Thermal limit [degrees Celsius]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C977392-2443-4F4A-996D-0E2E6D1E4DA7}"/>
                </a:ext>
              </a:extLst>
            </p:cNvPr>
            <p:cNvSpPr txBox="1"/>
            <p:nvPr/>
          </p:nvSpPr>
          <p:spPr>
            <a:xfrm>
              <a:off x="8446099" y="5344758"/>
              <a:ext cx="35477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latin typeface="Helvetica" pitchFamily="2" charset="0"/>
                </a:rPr>
                <a:t>Acclimation temperature [degrees Celsius]</a:t>
              </a: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3C8CECA7-F500-BA46-BD8C-30A30A672AC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9437681" y="141768"/>
            <a:ext cx="2672019" cy="886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4535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71EB584-27C6-564C-AD2F-A2F3E40C267C}"/>
              </a:ext>
            </a:extLst>
          </p:cNvPr>
          <p:cNvSpPr txBox="1"/>
          <p:nvPr/>
        </p:nvSpPr>
        <p:spPr>
          <a:xfrm>
            <a:off x="0" y="0"/>
            <a:ext cx="60885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How do we infer adaptation?</a:t>
            </a:r>
          </a:p>
        </p:txBody>
      </p:sp>
      <p:sp>
        <p:nvSpPr>
          <p:cNvPr id="33" name="Content Placeholder 1">
            <a:extLst>
              <a:ext uri="{FF2B5EF4-FFF2-40B4-BE49-F238E27FC236}">
                <a16:creationId xmlns:a16="http://schemas.microsoft.com/office/drawing/2014/main" id="{20F8836B-8A21-1345-B6FB-66BAD56A465E}"/>
              </a:ext>
            </a:extLst>
          </p:cNvPr>
          <p:cNvSpPr txBox="1">
            <a:spLocks/>
          </p:cNvSpPr>
          <p:nvPr/>
        </p:nvSpPr>
        <p:spPr>
          <a:xfrm>
            <a:off x="355108" y="949911"/>
            <a:ext cx="4930875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b="1" dirty="0"/>
              <a:t>Hypothesis 1</a:t>
            </a:r>
          </a:p>
          <a:p>
            <a:pPr marL="460375">
              <a:spcAft>
                <a:spcPts val="600"/>
              </a:spcAft>
            </a:pPr>
            <a:r>
              <a:rPr lang="en-US" dirty="0"/>
              <a:t>The long neck allows for foraging in places where other species can’t (foraging competition hypothesis)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2DF749-DBE9-0A42-B392-751B34E393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7549" y="-3301"/>
            <a:ext cx="5484452" cy="6861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2789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71EB584-27C6-564C-AD2F-A2F3E40C267C}"/>
              </a:ext>
            </a:extLst>
          </p:cNvPr>
          <p:cNvSpPr txBox="1"/>
          <p:nvPr/>
        </p:nvSpPr>
        <p:spPr>
          <a:xfrm>
            <a:off x="0" y="0"/>
            <a:ext cx="44823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Phenotypic plasticity</a:t>
            </a:r>
          </a:p>
        </p:txBody>
      </p:sp>
      <p:sp>
        <p:nvSpPr>
          <p:cNvPr id="33" name="Content Placeholder 1">
            <a:extLst>
              <a:ext uri="{FF2B5EF4-FFF2-40B4-BE49-F238E27FC236}">
                <a16:creationId xmlns:a16="http://schemas.microsoft.com/office/drawing/2014/main" id="{20F8836B-8A21-1345-B6FB-66BAD56A465E}"/>
              </a:ext>
            </a:extLst>
          </p:cNvPr>
          <p:cNvSpPr txBox="1">
            <a:spLocks/>
          </p:cNvSpPr>
          <p:nvPr/>
        </p:nvSpPr>
        <p:spPr>
          <a:xfrm>
            <a:off x="355108" y="949911"/>
            <a:ext cx="4836137" cy="54322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/>
              <a:t>Developmental plasticity</a:t>
            </a:r>
          </a:p>
          <a:p>
            <a:pPr marL="460375">
              <a:spcAft>
                <a:spcPts val="1200"/>
              </a:spcAft>
            </a:pPr>
            <a:r>
              <a:rPr lang="en-US" dirty="0"/>
              <a:t>Cue during a critical period influences developmental trajectories</a:t>
            </a:r>
          </a:p>
          <a:p>
            <a:pPr marL="460375">
              <a:spcAft>
                <a:spcPts val="1200"/>
              </a:spcAft>
            </a:pPr>
            <a:r>
              <a:rPr lang="en-US" dirty="0"/>
              <a:t>Non-reversible</a:t>
            </a:r>
          </a:p>
          <a:p>
            <a:pPr marL="460375">
              <a:spcAft>
                <a:spcPts val="1200"/>
              </a:spcAft>
            </a:pPr>
            <a:endParaRPr lang="en-US" dirty="0"/>
          </a:p>
          <a:p>
            <a:pPr marL="6350">
              <a:spcAft>
                <a:spcPts val="1200"/>
              </a:spcAft>
            </a:pPr>
            <a:r>
              <a:rPr lang="en-US" dirty="0"/>
              <a:t>Acclimation</a:t>
            </a:r>
          </a:p>
          <a:p>
            <a:pPr marL="460375">
              <a:spcAft>
                <a:spcPts val="1200"/>
              </a:spcAft>
            </a:pPr>
            <a:r>
              <a:rPr lang="en-US" dirty="0"/>
              <a:t>Physiological changes that optimize organismal performance for a specific environment</a:t>
            </a:r>
          </a:p>
          <a:p>
            <a:pPr marL="460375">
              <a:spcAft>
                <a:spcPts val="1200"/>
              </a:spcAft>
            </a:pPr>
            <a:r>
              <a:rPr lang="en-US" dirty="0"/>
              <a:t>Reversible</a:t>
            </a:r>
          </a:p>
          <a:p>
            <a:pPr marL="460375">
              <a:spcAft>
                <a:spcPts val="1200"/>
              </a:spcAft>
            </a:pPr>
            <a:endParaRPr lang="en-US" dirty="0"/>
          </a:p>
          <a:p>
            <a:pPr marL="6350">
              <a:spcAft>
                <a:spcPts val="1200"/>
              </a:spcAft>
            </a:pPr>
            <a:r>
              <a:rPr lang="en-US" dirty="0"/>
              <a:t>Seasonal plasticity</a:t>
            </a:r>
          </a:p>
          <a:p>
            <a:pPr marL="460375">
              <a:spcAft>
                <a:spcPts val="1200"/>
              </a:spcAft>
            </a:pPr>
            <a:r>
              <a:rPr lang="en-US" dirty="0"/>
              <a:t>Predictable changes in phenotypic traits</a:t>
            </a:r>
          </a:p>
          <a:p>
            <a:pPr marL="460375">
              <a:spcAft>
                <a:spcPts val="1200"/>
              </a:spcAft>
            </a:pPr>
            <a:r>
              <a:rPr lang="en-US" dirty="0"/>
              <a:t>Cyclical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D23444C-9F87-1F45-864D-F8584C7E18B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0127" y="3323793"/>
            <a:ext cx="6426631" cy="3400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6273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71EB584-27C6-564C-AD2F-A2F3E40C267C}"/>
              </a:ext>
            </a:extLst>
          </p:cNvPr>
          <p:cNvSpPr txBox="1"/>
          <p:nvPr/>
        </p:nvSpPr>
        <p:spPr>
          <a:xfrm>
            <a:off x="0" y="0"/>
            <a:ext cx="56797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Are plastic traits adaptive?</a:t>
            </a:r>
          </a:p>
        </p:txBody>
      </p:sp>
      <p:sp>
        <p:nvSpPr>
          <p:cNvPr id="33" name="Content Placeholder 1">
            <a:extLst>
              <a:ext uri="{FF2B5EF4-FFF2-40B4-BE49-F238E27FC236}">
                <a16:creationId xmlns:a16="http://schemas.microsoft.com/office/drawing/2014/main" id="{20F8836B-8A21-1345-B6FB-66BAD56A465E}"/>
              </a:ext>
            </a:extLst>
          </p:cNvPr>
          <p:cNvSpPr txBox="1">
            <a:spLocks/>
          </p:cNvSpPr>
          <p:nvPr/>
        </p:nvSpPr>
        <p:spPr>
          <a:xfrm>
            <a:off x="355108" y="949911"/>
            <a:ext cx="500730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/>
              <a:t>Plastic traits (e.g., white coat color in snowshoe hares) per se are not an adaptation!</a:t>
            </a:r>
          </a:p>
          <a:p>
            <a:pPr>
              <a:spcAft>
                <a:spcPts val="600"/>
              </a:spcAft>
            </a:pPr>
            <a:endParaRPr lang="en-US" dirty="0"/>
          </a:p>
          <a:p>
            <a:pPr>
              <a:spcAft>
                <a:spcPts val="600"/>
              </a:spcAft>
            </a:pPr>
            <a:r>
              <a:rPr lang="en-US" dirty="0"/>
              <a:t>Phenotypic plasticity itself is an evolvable trait (if there is genetic variation for plasticity)</a:t>
            </a:r>
          </a:p>
          <a:p>
            <a:pPr>
              <a:spcAft>
                <a:spcPts val="600"/>
              </a:spcAft>
            </a:pPr>
            <a:endParaRPr lang="en-US" dirty="0"/>
          </a:p>
          <a:p>
            <a:pPr>
              <a:spcAft>
                <a:spcPts val="600"/>
              </a:spcAft>
            </a:pPr>
            <a:r>
              <a:rPr lang="en-US" dirty="0"/>
              <a:t>Phenotypic plasticity may be adaptive, if it allows individuals to adjust their phenotype to increase their fitness in the environment in which they find themselves</a:t>
            </a: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9FFB2A00-CC50-9440-AB50-44F720C1FE9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41443496"/>
              </p:ext>
            </p:extLst>
          </p:nvPr>
        </p:nvGraphicFramePr>
        <p:xfrm>
          <a:off x="6648909" y="3942600"/>
          <a:ext cx="529882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A52D2A55-2633-4743-8B83-48A44C2ECB2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64612" y="1555197"/>
            <a:ext cx="3072280" cy="2477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2445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71EB584-27C6-564C-AD2F-A2F3E40C267C}"/>
              </a:ext>
            </a:extLst>
          </p:cNvPr>
          <p:cNvSpPr txBox="1"/>
          <p:nvPr/>
        </p:nvSpPr>
        <p:spPr>
          <a:xfrm>
            <a:off x="0" y="0"/>
            <a:ext cx="32047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Reaction norm</a:t>
            </a:r>
          </a:p>
        </p:txBody>
      </p:sp>
      <p:sp>
        <p:nvSpPr>
          <p:cNvPr id="33" name="Content Placeholder 1">
            <a:extLst>
              <a:ext uri="{FF2B5EF4-FFF2-40B4-BE49-F238E27FC236}">
                <a16:creationId xmlns:a16="http://schemas.microsoft.com/office/drawing/2014/main" id="{20F8836B-8A21-1345-B6FB-66BAD56A465E}"/>
              </a:ext>
            </a:extLst>
          </p:cNvPr>
          <p:cNvSpPr txBox="1">
            <a:spLocks/>
          </p:cNvSpPr>
          <p:nvPr/>
        </p:nvSpPr>
        <p:spPr>
          <a:xfrm>
            <a:off x="355108" y="949911"/>
            <a:ext cx="500730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/>
              <a:t>The pattern of phenotypic expression of a single genotype across a range of environments</a:t>
            </a:r>
          </a:p>
          <a:p>
            <a:pPr>
              <a:spcAft>
                <a:spcPts val="600"/>
              </a:spcAft>
            </a:pPr>
            <a:endParaRPr lang="en-US" dirty="0"/>
          </a:p>
          <a:p>
            <a:pPr>
              <a:spcAft>
                <a:spcPts val="600"/>
              </a:spcAft>
            </a:pPr>
            <a:r>
              <a:rPr lang="en-US" dirty="0"/>
              <a:t>V</a:t>
            </a:r>
            <a:r>
              <a:rPr lang="en-US" baseline="-25000" dirty="0"/>
              <a:t>P</a:t>
            </a:r>
            <a:r>
              <a:rPr lang="en-US" dirty="0"/>
              <a:t> = V</a:t>
            </a:r>
            <a:r>
              <a:rPr lang="en-US" baseline="-25000" dirty="0"/>
              <a:t>E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A2A8D98-22EF-FE42-871A-B47499422BA5}"/>
              </a:ext>
            </a:extLst>
          </p:cNvPr>
          <p:cNvCxnSpPr/>
          <p:nvPr/>
        </p:nvCxnSpPr>
        <p:spPr>
          <a:xfrm>
            <a:off x="7183465" y="3045417"/>
            <a:ext cx="0" cy="292918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337F403-8EF8-4C40-A301-7F371BA9637F}"/>
              </a:ext>
            </a:extLst>
          </p:cNvPr>
          <p:cNvCxnSpPr>
            <a:cxnSpLocks/>
          </p:cNvCxnSpPr>
          <p:nvPr/>
        </p:nvCxnSpPr>
        <p:spPr>
          <a:xfrm flipH="1">
            <a:off x="7183465" y="5974597"/>
            <a:ext cx="4014061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EC373B0-5F99-D34F-BC63-C25D2DD42437}"/>
              </a:ext>
            </a:extLst>
          </p:cNvPr>
          <p:cNvCxnSpPr/>
          <p:nvPr/>
        </p:nvCxnSpPr>
        <p:spPr>
          <a:xfrm>
            <a:off x="7408190" y="3293390"/>
            <a:ext cx="3572359" cy="20070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1">
            <a:extLst>
              <a:ext uri="{FF2B5EF4-FFF2-40B4-BE49-F238E27FC236}">
                <a16:creationId xmlns:a16="http://schemas.microsoft.com/office/drawing/2014/main" id="{9776A304-A75D-BE4D-ADCE-BE1FBE80482B}"/>
              </a:ext>
            </a:extLst>
          </p:cNvPr>
          <p:cNvSpPr txBox="1">
            <a:spLocks/>
          </p:cNvSpPr>
          <p:nvPr/>
        </p:nvSpPr>
        <p:spPr>
          <a:xfrm>
            <a:off x="7109619" y="6025195"/>
            <a:ext cx="26078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/>
              <a:t>Environment</a:t>
            </a:r>
          </a:p>
        </p:txBody>
      </p:sp>
      <p:sp>
        <p:nvSpPr>
          <p:cNvPr id="13" name="Content Placeholder 1">
            <a:extLst>
              <a:ext uri="{FF2B5EF4-FFF2-40B4-BE49-F238E27FC236}">
                <a16:creationId xmlns:a16="http://schemas.microsoft.com/office/drawing/2014/main" id="{98E06B79-FEFF-EA46-8897-F8A86CC929F7}"/>
              </a:ext>
            </a:extLst>
          </p:cNvPr>
          <p:cNvSpPr txBox="1">
            <a:spLocks/>
          </p:cNvSpPr>
          <p:nvPr/>
        </p:nvSpPr>
        <p:spPr>
          <a:xfrm rot="16200000">
            <a:off x="5654834" y="4112238"/>
            <a:ext cx="26078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Aft>
                <a:spcPts val="600"/>
              </a:spcAft>
            </a:pPr>
            <a:r>
              <a:rPr lang="en-US" dirty="0"/>
              <a:t>Phenotype</a:t>
            </a:r>
          </a:p>
        </p:txBody>
      </p:sp>
    </p:spTree>
    <p:extLst>
      <p:ext uri="{BB962C8B-B14F-4D97-AF65-F5344CB8AC3E}">
        <p14:creationId xmlns:p14="http://schemas.microsoft.com/office/powerpoint/2010/main" val="24793225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71EB584-27C6-564C-AD2F-A2F3E40C267C}"/>
              </a:ext>
            </a:extLst>
          </p:cNvPr>
          <p:cNvSpPr txBox="1"/>
          <p:nvPr/>
        </p:nvSpPr>
        <p:spPr>
          <a:xfrm>
            <a:off x="0" y="0"/>
            <a:ext cx="69942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Variation in phenotypic plasticity</a:t>
            </a:r>
          </a:p>
        </p:txBody>
      </p:sp>
      <p:sp>
        <p:nvSpPr>
          <p:cNvPr id="33" name="Content Placeholder 1">
            <a:extLst>
              <a:ext uri="{FF2B5EF4-FFF2-40B4-BE49-F238E27FC236}">
                <a16:creationId xmlns:a16="http://schemas.microsoft.com/office/drawing/2014/main" id="{20F8836B-8A21-1345-B6FB-66BAD56A465E}"/>
              </a:ext>
            </a:extLst>
          </p:cNvPr>
          <p:cNvSpPr txBox="1">
            <a:spLocks/>
          </p:cNvSpPr>
          <p:nvPr/>
        </p:nvSpPr>
        <p:spPr>
          <a:xfrm>
            <a:off x="355108" y="949911"/>
            <a:ext cx="500730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/>
              <a:t>The pattern of phenotypic expression of a single genotype across a range of environments</a:t>
            </a:r>
          </a:p>
          <a:p>
            <a:pPr>
              <a:spcAft>
                <a:spcPts val="600"/>
              </a:spcAft>
            </a:pPr>
            <a:endParaRPr lang="en-US" dirty="0"/>
          </a:p>
          <a:p>
            <a:pPr>
              <a:spcAft>
                <a:spcPts val="600"/>
              </a:spcAft>
            </a:pPr>
            <a:r>
              <a:rPr lang="en-US" dirty="0"/>
              <a:t>V</a:t>
            </a:r>
            <a:r>
              <a:rPr lang="en-US" baseline="-25000" dirty="0"/>
              <a:t>P</a:t>
            </a:r>
            <a:r>
              <a:rPr lang="en-US" dirty="0"/>
              <a:t> = V</a:t>
            </a:r>
            <a:r>
              <a:rPr lang="en-US" baseline="-25000" dirty="0"/>
              <a:t>E</a:t>
            </a:r>
          </a:p>
          <a:p>
            <a:pPr>
              <a:spcAft>
                <a:spcPts val="600"/>
              </a:spcAft>
            </a:pPr>
            <a:endParaRPr lang="en-US" dirty="0"/>
          </a:p>
          <a:p>
            <a:pPr>
              <a:spcAft>
                <a:spcPts val="600"/>
              </a:spcAft>
            </a:pPr>
            <a:r>
              <a:rPr lang="en-US" dirty="0"/>
              <a:t>All genotypes have the same reaction norm</a:t>
            </a:r>
          </a:p>
          <a:p>
            <a:pPr>
              <a:spcAft>
                <a:spcPts val="600"/>
              </a:spcAft>
            </a:pPr>
            <a:endParaRPr lang="en-US" dirty="0"/>
          </a:p>
          <a:p>
            <a:pPr>
              <a:spcAft>
                <a:spcPts val="600"/>
              </a:spcAft>
            </a:pPr>
            <a:r>
              <a:rPr lang="en-US" dirty="0"/>
              <a:t>Can phenotypic plasticity evolve in this case?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A2A8D98-22EF-FE42-871A-B47499422BA5}"/>
              </a:ext>
            </a:extLst>
          </p:cNvPr>
          <p:cNvCxnSpPr/>
          <p:nvPr/>
        </p:nvCxnSpPr>
        <p:spPr>
          <a:xfrm>
            <a:off x="7183465" y="3045417"/>
            <a:ext cx="0" cy="292918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337F403-8EF8-4C40-A301-7F371BA9637F}"/>
              </a:ext>
            </a:extLst>
          </p:cNvPr>
          <p:cNvCxnSpPr>
            <a:cxnSpLocks/>
          </p:cNvCxnSpPr>
          <p:nvPr/>
        </p:nvCxnSpPr>
        <p:spPr>
          <a:xfrm flipH="1">
            <a:off x="7183465" y="5974597"/>
            <a:ext cx="4014061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EC373B0-5F99-D34F-BC63-C25D2DD42437}"/>
              </a:ext>
            </a:extLst>
          </p:cNvPr>
          <p:cNvCxnSpPr/>
          <p:nvPr/>
        </p:nvCxnSpPr>
        <p:spPr>
          <a:xfrm>
            <a:off x="7404315" y="3317292"/>
            <a:ext cx="3572359" cy="2007030"/>
          </a:xfrm>
          <a:prstGeom prst="line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1">
            <a:extLst>
              <a:ext uri="{FF2B5EF4-FFF2-40B4-BE49-F238E27FC236}">
                <a16:creationId xmlns:a16="http://schemas.microsoft.com/office/drawing/2014/main" id="{9776A304-A75D-BE4D-ADCE-BE1FBE80482B}"/>
              </a:ext>
            </a:extLst>
          </p:cNvPr>
          <p:cNvSpPr txBox="1">
            <a:spLocks/>
          </p:cNvSpPr>
          <p:nvPr/>
        </p:nvSpPr>
        <p:spPr>
          <a:xfrm>
            <a:off x="7109619" y="6025195"/>
            <a:ext cx="26078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/>
              <a:t>Environment</a:t>
            </a:r>
          </a:p>
        </p:txBody>
      </p:sp>
      <p:sp>
        <p:nvSpPr>
          <p:cNvPr id="13" name="Content Placeholder 1">
            <a:extLst>
              <a:ext uri="{FF2B5EF4-FFF2-40B4-BE49-F238E27FC236}">
                <a16:creationId xmlns:a16="http://schemas.microsoft.com/office/drawing/2014/main" id="{98E06B79-FEFF-EA46-8897-F8A86CC929F7}"/>
              </a:ext>
            </a:extLst>
          </p:cNvPr>
          <p:cNvSpPr txBox="1">
            <a:spLocks/>
          </p:cNvSpPr>
          <p:nvPr/>
        </p:nvSpPr>
        <p:spPr>
          <a:xfrm rot="16200000">
            <a:off x="5654834" y="4112238"/>
            <a:ext cx="26078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Aft>
                <a:spcPts val="600"/>
              </a:spcAft>
            </a:pPr>
            <a:r>
              <a:rPr lang="en-US" dirty="0"/>
              <a:t>Phenotype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C6E44B0-648C-0A4E-A6C7-C265C5859BDB}"/>
              </a:ext>
            </a:extLst>
          </p:cNvPr>
          <p:cNvCxnSpPr/>
          <p:nvPr/>
        </p:nvCxnSpPr>
        <p:spPr>
          <a:xfrm>
            <a:off x="7404315" y="3376276"/>
            <a:ext cx="3572359" cy="200703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03636DB-9A39-9044-B648-A162AA207284}"/>
              </a:ext>
            </a:extLst>
          </p:cNvPr>
          <p:cNvCxnSpPr/>
          <p:nvPr/>
        </p:nvCxnSpPr>
        <p:spPr>
          <a:xfrm>
            <a:off x="7404315" y="3346785"/>
            <a:ext cx="3572359" cy="200703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0436565-080D-E844-BC61-53E12E051154}"/>
              </a:ext>
            </a:extLst>
          </p:cNvPr>
          <p:cNvCxnSpPr/>
          <p:nvPr/>
        </p:nvCxnSpPr>
        <p:spPr>
          <a:xfrm>
            <a:off x="7404315" y="3258306"/>
            <a:ext cx="3572359" cy="20070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4A70BDA-5529-9D47-97D7-AA6EBE9BFEF4}"/>
              </a:ext>
            </a:extLst>
          </p:cNvPr>
          <p:cNvCxnSpPr/>
          <p:nvPr/>
        </p:nvCxnSpPr>
        <p:spPr>
          <a:xfrm>
            <a:off x="7404315" y="3287799"/>
            <a:ext cx="3572359" cy="200703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B2E1523-A6E4-EC43-AD14-0DC9CFB9D28D}"/>
              </a:ext>
            </a:extLst>
          </p:cNvPr>
          <p:cNvCxnSpPr/>
          <p:nvPr/>
        </p:nvCxnSpPr>
        <p:spPr>
          <a:xfrm>
            <a:off x="7404315" y="3228813"/>
            <a:ext cx="3572359" cy="200703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3203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71EB584-27C6-564C-AD2F-A2F3E40C267C}"/>
              </a:ext>
            </a:extLst>
          </p:cNvPr>
          <p:cNvSpPr txBox="1"/>
          <p:nvPr/>
        </p:nvSpPr>
        <p:spPr>
          <a:xfrm>
            <a:off x="0" y="0"/>
            <a:ext cx="69942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Variation in phenotypic plasticity</a:t>
            </a:r>
          </a:p>
        </p:txBody>
      </p:sp>
      <p:sp>
        <p:nvSpPr>
          <p:cNvPr id="33" name="Content Placeholder 1">
            <a:extLst>
              <a:ext uri="{FF2B5EF4-FFF2-40B4-BE49-F238E27FC236}">
                <a16:creationId xmlns:a16="http://schemas.microsoft.com/office/drawing/2014/main" id="{20F8836B-8A21-1345-B6FB-66BAD56A465E}"/>
              </a:ext>
            </a:extLst>
          </p:cNvPr>
          <p:cNvSpPr txBox="1">
            <a:spLocks/>
          </p:cNvSpPr>
          <p:nvPr/>
        </p:nvSpPr>
        <p:spPr>
          <a:xfrm>
            <a:off x="355108" y="949911"/>
            <a:ext cx="5007306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/>
              <a:t>The pattern of phenotypic expression of a single genotype across a range of environments</a:t>
            </a:r>
          </a:p>
          <a:p>
            <a:pPr>
              <a:spcAft>
                <a:spcPts val="600"/>
              </a:spcAft>
            </a:pPr>
            <a:endParaRPr lang="en-US" dirty="0"/>
          </a:p>
          <a:p>
            <a:pPr>
              <a:spcAft>
                <a:spcPts val="600"/>
              </a:spcAft>
            </a:pPr>
            <a:r>
              <a:rPr lang="en-US" dirty="0"/>
              <a:t>V</a:t>
            </a:r>
            <a:r>
              <a:rPr lang="en-US" baseline="-25000" dirty="0"/>
              <a:t>P</a:t>
            </a:r>
            <a:r>
              <a:rPr lang="en-US" dirty="0"/>
              <a:t> = V</a:t>
            </a:r>
            <a:r>
              <a:rPr lang="en-US" baseline="-25000" dirty="0"/>
              <a:t>E</a:t>
            </a:r>
            <a:r>
              <a:rPr lang="en-US" dirty="0"/>
              <a:t> + V</a:t>
            </a:r>
            <a:r>
              <a:rPr lang="en-US" baseline="-25000" dirty="0"/>
              <a:t>G</a:t>
            </a:r>
          </a:p>
          <a:p>
            <a:pPr>
              <a:spcAft>
                <a:spcPts val="600"/>
              </a:spcAft>
            </a:pPr>
            <a:endParaRPr lang="en-US" dirty="0"/>
          </a:p>
          <a:p>
            <a:pPr>
              <a:spcAft>
                <a:spcPts val="600"/>
              </a:spcAft>
            </a:pPr>
            <a:r>
              <a:rPr lang="en-US" dirty="0"/>
              <a:t>All genotypes have the same reaction norm, but there are also differences among genotypes</a:t>
            </a:r>
          </a:p>
          <a:p>
            <a:pPr>
              <a:spcAft>
                <a:spcPts val="600"/>
              </a:spcAft>
            </a:pPr>
            <a:endParaRPr lang="en-US" dirty="0"/>
          </a:p>
          <a:p>
            <a:pPr>
              <a:spcAft>
                <a:spcPts val="600"/>
              </a:spcAft>
            </a:pPr>
            <a:r>
              <a:rPr lang="en-US" dirty="0"/>
              <a:t>Can phenotypic plasticity evolve in this case?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A2A8D98-22EF-FE42-871A-B47499422BA5}"/>
              </a:ext>
            </a:extLst>
          </p:cNvPr>
          <p:cNvCxnSpPr/>
          <p:nvPr/>
        </p:nvCxnSpPr>
        <p:spPr>
          <a:xfrm>
            <a:off x="7183465" y="3045417"/>
            <a:ext cx="0" cy="292918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337F403-8EF8-4C40-A301-7F371BA9637F}"/>
              </a:ext>
            </a:extLst>
          </p:cNvPr>
          <p:cNvCxnSpPr>
            <a:cxnSpLocks/>
          </p:cNvCxnSpPr>
          <p:nvPr/>
        </p:nvCxnSpPr>
        <p:spPr>
          <a:xfrm flipH="1">
            <a:off x="7183465" y="5974597"/>
            <a:ext cx="4014061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EC373B0-5F99-D34F-BC63-C25D2DD42437}"/>
              </a:ext>
            </a:extLst>
          </p:cNvPr>
          <p:cNvCxnSpPr/>
          <p:nvPr/>
        </p:nvCxnSpPr>
        <p:spPr>
          <a:xfrm>
            <a:off x="7404315" y="3577016"/>
            <a:ext cx="3572359" cy="2007030"/>
          </a:xfrm>
          <a:prstGeom prst="line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1">
            <a:extLst>
              <a:ext uri="{FF2B5EF4-FFF2-40B4-BE49-F238E27FC236}">
                <a16:creationId xmlns:a16="http://schemas.microsoft.com/office/drawing/2014/main" id="{9776A304-A75D-BE4D-ADCE-BE1FBE80482B}"/>
              </a:ext>
            </a:extLst>
          </p:cNvPr>
          <p:cNvSpPr txBox="1">
            <a:spLocks/>
          </p:cNvSpPr>
          <p:nvPr/>
        </p:nvSpPr>
        <p:spPr>
          <a:xfrm>
            <a:off x="7109619" y="6025195"/>
            <a:ext cx="26078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/>
              <a:t>Environment</a:t>
            </a:r>
          </a:p>
        </p:txBody>
      </p:sp>
      <p:sp>
        <p:nvSpPr>
          <p:cNvPr id="13" name="Content Placeholder 1">
            <a:extLst>
              <a:ext uri="{FF2B5EF4-FFF2-40B4-BE49-F238E27FC236}">
                <a16:creationId xmlns:a16="http://schemas.microsoft.com/office/drawing/2014/main" id="{98E06B79-FEFF-EA46-8897-F8A86CC929F7}"/>
              </a:ext>
            </a:extLst>
          </p:cNvPr>
          <p:cNvSpPr txBox="1">
            <a:spLocks/>
          </p:cNvSpPr>
          <p:nvPr/>
        </p:nvSpPr>
        <p:spPr>
          <a:xfrm rot="16200000">
            <a:off x="5654834" y="4112238"/>
            <a:ext cx="26078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Aft>
                <a:spcPts val="600"/>
              </a:spcAft>
            </a:pPr>
            <a:r>
              <a:rPr lang="en-US" dirty="0"/>
              <a:t>Phenotype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C6E44B0-648C-0A4E-A6C7-C265C5859BDB}"/>
              </a:ext>
            </a:extLst>
          </p:cNvPr>
          <p:cNvCxnSpPr/>
          <p:nvPr/>
        </p:nvCxnSpPr>
        <p:spPr>
          <a:xfrm>
            <a:off x="7404315" y="3752493"/>
            <a:ext cx="3572359" cy="200703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03636DB-9A39-9044-B648-A162AA207284}"/>
              </a:ext>
            </a:extLst>
          </p:cNvPr>
          <p:cNvCxnSpPr/>
          <p:nvPr/>
        </p:nvCxnSpPr>
        <p:spPr>
          <a:xfrm>
            <a:off x="7404315" y="3927969"/>
            <a:ext cx="3572359" cy="2007030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0436565-080D-E844-BC61-53E12E051154}"/>
              </a:ext>
            </a:extLst>
          </p:cNvPr>
          <p:cNvCxnSpPr/>
          <p:nvPr/>
        </p:nvCxnSpPr>
        <p:spPr>
          <a:xfrm>
            <a:off x="7404315" y="3226062"/>
            <a:ext cx="3572359" cy="20070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4A70BDA-5529-9D47-97D7-AA6EBE9BFEF4}"/>
              </a:ext>
            </a:extLst>
          </p:cNvPr>
          <p:cNvCxnSpPr/>
          <p:nvPr/>
        </p:nvCxnSpPr>
        <p:spPr>
          <a:xfrm>
            <a:off x="7404315" y="3401539"/>
            <a:ext cx="3572359" cy="200703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B2E1523-A6E4-EC43-AD14-0DC9CFB9D28D}"/>
              </a:ext>
            </a:extLst>
          </p:cNvPr>
          <p:cNvCxnSpPr/>
          <p:nvPr/>
        </p:nvCxnSpPr>
        <p:spPr>
          <a:xfrm>
            <a:off x="7404315" y="3050585"/>
            <a:ext cx="3572359" cy="200703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37729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71EB584-27C6-564C-AD2F-A2F3E40C267C}"/>
              </a:ext>
            </a:extLst>
          </p:cNvPr>
          <p:cNvSpPr txBox="1"/>
          <p:nvPr/>
        </p:nvSpPr>
        <p:spPr>
          <a:xfrm>
            <a:off x="0" y="0"/>
            <a:ext cx="69942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Variation in phenotypic plasticity</a:t>
            </a:r>
          </a:p>
        </p:txBody>
      </p:sp>
      <p:sp>
        <p:nvSpPr>
          <p:cNvPr id="33" name="Content Placeholder 1">
            <a:extLst>
              <a:ext uri="{FF2B5EF4-FFF2-40B4-BE49-F238E27FC236}">
                <a16:creationId xmlns:a16="http://schemas.microsoft.com/office/drawing/2014/main" id="{20F8836B-8A21-1345-B6FB-66BAD56A465E}"/>
              </a:ext>
            </a:extLst>
          </p:cNvPr>
          <p:cNvSpPr txBox="1">
            <a:spLocks/>
          </p:cNvSpPr>
          <p:nvPr/>
        </p:nvSpPr>
        <p:spPr>
          <a:xfrm>
            <a:off x="355108" y="949911"/>
            <a:ext cx="5007306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/>
              <a:t>The pattern of phenotypic expression of a single genotype across a range of environments</a:t>
            </a:r>
          </a:p>
          <a:p>
            <a:pPr>
              <a:spcAft>
                <a:spcPts val="600"/>
              </a:spcAft>
            </a:pPr>
            <a:endParaRPr lang="en-US" dirty="0"/>
          </a:p>
          <a:p>
            <a:pPr>
              <a:spcAft>
                <a:spcPts val="600"/>
              </a:spcAft>
            </a:pPr>
            <a:r>
              <a:rPr lang="en-US" dirty="0"/>
              <a:t>V</a:t>
            </a:r>
            <a:r>
              <a:rPr lang="en-US" baseline="-25000" dirty="0"/>
              <a:t>P</a:t>
            </a:r>
            <a:r>
              <a:rPr lang="en-US" dirty="0"/>
              <a:t> = V</a:t>
            </a:r>
            <a:r>
              <a:rPr lang="en-US" baseline="-25000" dirty="0"/>
              <a:t>E</a:t>
            </a:r>
            <a:r>
              <a:rPr lang="en-US" dirty="0"/>
              <a:t> + V</a:t>
            </a:r>
            <a:r>
              <a:rPr lang="en-US" baseline="-25000" dirty="0"/>
              <a:t>G </a:t>
            </a:r>
            <a:r>
              <a:rPr lang="en-US" dirty="0"/>
              <a:t>+ </a:t>
            </a:r>
            <a:r>
              <a:rPr lang="en-US" dirty="0" err="1"/>
              <a:t>V</a:t>
            </a:r>
            <a:r>
              <a:rPr lang="en-US" baseline="-25000" dirty="0" err="1"/>
              <a:t>GxE</a:t>
            </a:r>
            <a:r>
              <a:rPr lang="en-US" baseline="-25000" dirty="0"/>
              <a:t> </a:t>
            </a:r>
          </a:p>
          <a:p>
            <a:pPr>
              <a:spcAft>
                <a:spcPts val="600"/>
              </a:spcAft>
            </a:pPr>
            <a:endParaRPr lang="en-US" dirty="0"/>
          </a:p>
          <a:p>
            <a:pPr>
              <a:spcAft>
                <a:spcPts val="600"/>
              </a:spcAft>
            </a:pPr>
            <a:r>
              <a:rPr lang="en-US" dirty="0" err="1"/>
              <a:t>V</a:t>
            </a:r>
            <a:r>
              <a:rPr lang="en-US" baseline="-25000" dirty="0" err="1"/>
              <a:t>GxE</a:t>
            </a:r>
            <a:r>
              <a:rPr lang="en-US" baseline="-25000" dirty="0"/>
              <a:t>  </a:t>
            </a:r>
            <a:r>
              <a:rPr lang="en-US" dirty="0"/>
              <a:t>is also called a gene-by-environment interaction; i.e., each genotype has a unique reaction norm</a:t>
            </a:r>
          </a:p>
          <a:p>
            <a:pPr>
              <a:spcAft>
                <a:spcPts val="600"/>
              </a:spcAft>
            </a:pPr>
            <a:endParaRPr lang="en-US" dirty="0"/>
          </a:p>
          <a:p>
            <a:pPr>
              <a:spcAft>
                <a:spcPts val="600"/>
              </a:spcAft>
            </a:pPr>
            <a:r>
              <a:rPr lang="en-US" dirty="0"/>
              <a:t>Can phenotypic plasticity evolve in this case?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A2A8D98-22EF-FE42-871A-B47499422BA5}"/>
              </a:ext>
            </a:extLst>
          </p:cNvPr>
          <p:cNvCxnSpPr/>
          <p:nvPr/>
        </p:nvCxnSpPr>
        <p:spPr>
          <a:xfrm>
            <a:off x="7183465" y="3045417"/>
            <a:ext cx="0" cy="292918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337F403-8EF8-4C40-A301-7F371BA9637F}"/>
              </a:ext>
            </a:extLst>
          </p:cNvPr>
          <p:cNvCxnSpPr>
            <a:cxnSpLocks/>
          </p:cNvCxnSpPr>
          <p:nvPr/>
        </p:nvCxnSpPr>
        <p:spPr>
          <a:xfrm flipH="1">
            <a:off x="7183465" y="5974597"/>
            <a:ext cx="4014061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EC373B0-5F99-D34F-BC63-C25D2DD42437}"/>
              </a:ext>
            </a:extLst>
          </p:cNvPr>
          <p:cNvCxnSpPr>
            <a:cxnSpLocks/>
          </p:cNvCxnSpPr>
          <p:nvPr/>
        </p:nvCxnSpPr>
        <p:spPr>
          <a:xfrm flipV="1">
            <a:off x="7404315" y="3429000"/>
            <a:ext cx="3421251" cy="2168094"/>
          </a:xfrm>
          <a:prstGeom prst="line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1">
            <a:extLst>
              <a:ext uri="{FF2B5EF4-FFF2-40B4-BE49-F238E27FC236}">
                <a16:creationId xmlns:a16="http://schemas.microsoft.com/office/drawing/2014/main" id="{9776A304-A75D-BE4D-ADCE-BE1FBE80482B}"/>
              </a:ext>
            </a:extLst>
          </p:cNvPr>
          <p:cNvSpPr txBox="1">
            <a:spLocks/>
          </p:cNvSpPr>
          <p:nvPr/>
        </p:nvSpPr>
        <p:spPr>
          <a:xfrm>
            <a:off x="7109619" y="6025195"/>
            <a:ext cx="26078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/>
              <a:t>Environment</a:t>
            </a:r>
          </a:p>
        </p:txBody>
      </p:sp>
      <p:sp>
        <p:nvSpPr>
          <p:cNvPr id="13" name="Content Placeholder 1">
            <a:extLst>
              <a:ext uri="{FF2B5EF4-FFF2-40B4-BE49-F238E27FC236}">
                <a16:creationId xmlns:a16="http://schemas.microsoft.com/office/drawing/2014/main" id="{98E06B79-FEFF-EA46-8897-F8A86CC929F7}"/>
              </a:ext>
            </a:extLst>
          </p:cNvPr>
          <p:cNvSpPr txBox="1">
            <a:spLocks/>
          </p:cNvSpPr>
          <p:nvPr/>
        </p:nvSpPr>
        <p:spPr>
          <a:xfrm rot="16200000">
            <a:off x="5654834" y="4112238"/>
            <a:ext cx="26078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Aft>
                <a:spcPts val="600"/>
              </a:spcAft>
            </a:pPr>
            <a:r>
              <a:rPr lang="en-US" dirty="0"/>
              <a:t>Phenotype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C6E44B0-648C-0A4E-A6C7-C265C5859BDB}"/>
              </a:ext>
            </a:extLst>
          </p:cNvPr>
          <p:cNvCxnSpPr/>
          <p:nvPr/>
        </p:nvCxnSpPr>
        <p:spPr>
          <a:xfrm>
            <a:off x="7404315" y="3752493"/>
            <a:ext cx="3572359" cy="200703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03636DB-9A39-9044-B648-A162AA207284}"/>
              </a:ext>
            </a:extLst>
          </p:cNvPr>
          <p:cNvCxnSpPr>
            <a:cxnSpLocks/>
          </p:cNvCxnSpPr>
          <p:nvPr/>
        </p:nvCxnSpPr>
        <p:spPr>
          <a:xfrm>
            <a:off x="7404315" y="3927969"/>
            <a:ext cx="3572359" cy="690526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0436565-080D-E844-BC61-53E12E051154}"/>
              </a:ext>
            </a:extLst>
          </p:cNvPr>
          <p:cNvCxnSpPr>
            <a:cxnSpLocks/>
          </p:cNvCxnSpPr>
          <p:nvPr/>
        </p:nvCxnSpPr>
        <p:spPr>
          <a:xfrm flipV="1">
            <a:off x="7404315" y="3934325"/>
            <a:ext cx="3475495" cy="4082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4A70BDA-5529-9D47-97D7-AA6EBE9BFEF4}"/>
              </a:ext>
            </a:extLst>
          </p:cNvPr>
          <p:cNvCxnSpPr>
            <a:cxnSpLocks/>
          </p:cNvCxnSpPr>
          <p:nvPr/>
        </p:nvCxnSpPr>
        <p:spPr>
          <a:xfrm>
            <a:off x="7404315" y="4756008"/>
            <a:ext cx="3572359" cy="652561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B2E1523-A6E4-EC43-AD14-0DC9CFB9D28D}"/>
              </a:ext>
            </a:extLst>
          </p:cNvPr>
          <p:cNvCxnSpPr>
            <a:cxnSpLocks/>
          </p:cNvCxnSpPr>
          <p:nvPr/>
        </p:nvCxnSpPr>
        <p:spPr>
          <a:xfrm flipV="1">
            <a:off x="7404315" y="5057615"/>
            <a:ext cx="3572359" cy="226074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67673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71EB584-27C6-564C-AD2F-A2F3E40C267C}"/>
              </a:ext>
            </a:extLst>
          </p:cNvPr>
          <p:cNvSpPr txBox="1"/>
          <p:nvPr/>
        </p:nvSpPr>
        <p:spPr>
          <a:xfrm>
            <a:off x="0" y="0"/>
            <a:ext cx="91630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Variation in phenotypic plasticity in real life</a:t>
            </a:r>
          </a:p>
        </p:txBody>
      </p:sp>
      <p:sp>
        <p:nvSpPr>
          <p:cNvPr id="33" name="Content Placeholder 1">
            <a:extLst>
              <a:ext uri="{FF2B5EF4-FFF2-40B4-BE49-F238E27FC236}">
                <a16:creationId xmlns:a16="http://schemas.microsoft.com/office/drawing/2014/main" id="{20F8836B-8A21-1345-B6FB-66BAD56A465E}"/>
              </a:ext>
            </a:extLst>
          </p:cNvPr>
          <p:cNvSpPr txBox="1">
            <a:spLocks/>
          </p:cNvSpPr>
          <p:nvPr/>
        </p:nvSpPr>
        <p:spPr>
          <a:xfrm>
            <a:off x="355108" y="949911"/>
            <a:ext cx="500730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/>
              <a:t>Effects of cold acclimation of </a:t>
            </a:r>
            <a:r>
              <a:rPr lang="en-US" i="1" dirty="0"/>
              <a:t>C. elegans </a:t>
            </a:r>
            <a:r>
              <a:rPr lang="en-US" dirty="0"/>
              <a:t>fecundity</a:t>
            </a:r>
          </a:p>
          <a:p>
            <a:pPr>
              <a:spcAft>
                <a:spcPts val="600"/>
              </a:spcAft>
            </a:pPr>
            <a:r>
              <a:rPr lang="en-US" dirty="0"/>
              <a:t>Reaction norms can themselves be viewed as a quantitative trait!</a:t>
            </a:r>
          </a:p>
          <a:p>
            <a:pPr>
              <a:spcAft>
                <a:spcPts val="600"/>
              </a:spcAft>
            </a:pPr>
            <a:endParaRPr lang="en-US" dirty="0"/>
          </a:p>
        </p:txBody>
      </p:sp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0D3AE324-6CC4-C546-9467-A086AA377A7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97694" y="2504420"/>
            <a:ext cx="4416611" cy="4211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4559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71EB584-27C6-564C-AD2F-A2F3E40C267C}"/>
              </a:ext>
            </a:extLst>
          </p:cNvPr>
          <p:cNvSpPr txBox="1"/>
          <p:nvPr/>
        </p:nvSpPr>
        <p:spPr>
          <a:xfrm>
            <a:off x="0" y="0"/>
            <a:ext cx="91630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Variation in phenotypic plasticity in real life</a:t>
            </a:r>
          </a:p>
        </p:txBody>
      </p:sp>
      <p:sp>
        <p:nvSpPr>
          <p:cNvPr id="33" name="Content Placeholder 1">
            <a:extLst>
              <a:ext uri="{FF2B5EF4-FFF2-40B4-BE49-F238E27FC236}">
                <a16:creationId xmlns:a16="http://schemas.microsoft.com/office/drawing/2014/main" id="{20F8836B-8A21-1345-B6FB-66BAD56A465E}"/>
              </a:ext>
            </a:extLst>
          </p:cNvPr>
          <p:cNvSpPr txBox="1">
            <a:spLocks/>
          </p:cNvSpPr>
          <p:nvPr/>
        </p:nvSpPr>
        <p:spPr>
          <a:xfrm>
            <a:off x="355108" y="949911"/>
            <a:ext cx="5007306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/>
              <a:t>Effects of cold acclimation of </a:t>
            </a:r>
            <a:r>
              <a:rPr lang="en-US" i="1" dirty="0"/>
              <a:t>C. elegans </a:t>
            </a:r>
            <a:r>
              <a:rPr lang="en-US" dirty="0"/>
              <a:t>age to maturity and fecundity</a:t>
            </a:r>
          </a:p>
          <a:p>
            <a:pPr>
              <a:spcAft>
                <a:spcPts val="600"/>
              </a:spcAft>
            </a:pPr>
            <a:r>
              <a:rPr lang="en-US" dirty="0"/>
              <a:t>Reaction norms can themselves be viewed as a quantitative trait!</a:t>
            </a:r>
          </a:p>
          <a:p>
            <a:pPr>
              <a:spcAft>
                <a:spcPts val="600"/>
              </a:spcAft>
            </a:pPr>
            <a:r>
              <a:rPr lang="en-US" dirty="0"/>
              <a:t>We can find the genes underlying phenotypic plasticity using QTL mapping</a:t>
            </a:r>
          </a:p>
        </p:txBody>
      </p:sp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3B8BD25D-33C6-7243-9C11-331757A4F2F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87334" y="2672862"/>
            <a:ext cx="6704666" cy="4185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741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71EB584-27C6-564C-AD2F-A2F3E40C267C}"/>
              </a:ext>
            </a:extLst>
          </p:cNvPr>
          <p:cNvSpPr txBox="1"/>
          <p:nvPr/>
        </p:nvSpPr>
        <p:spPr>
          <a:xfrm>
            <a:off x="0" y="0"/>
            <a:ext cx="60885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How do we infer adaptation?</a:t>
            </a:r>
          </a:p>
        </p:txBody>
      </p:sp>
      <p:sp>
        <p:nvSpPr>
          <p:cNvPr id="33" name="Content Placeholder 1">
            <a:extLst>
              <a:ext uri="{FF2B5EF4-FFF2-40B4-BE49-F238E27FC236}">
                <a16:creationId xmlns:a16="http://schemas.microsoft.com/office/drawing/2014/main" id="{20F8836B-8A21-1345-B6FB-66BAD56A465E}"/>
              </a:ext>
            </a:extLst>
          </p:cNvPr>
          <p:cNvSpPr txBox="1">
            <a:spLocks/>
          </p:cNvSpPr>
          <p:nvPr/>
        </p:nvSpPr>
        <p:spPr>
          <a:xfrm>
            <a:off x="355108" y="949911"/>
            <a:ext cx="4930875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b="1" dirty="0"/>
              <a:t>Hypothesis 1</a:t>
            </a:r>
          </a:p>
          <a:p>
            <a:pPr marL="460375">
              <a:spcAft>
                <a:spcPts val="600"/>
              </a:spcAft>
            </a:pPr>
            <a:r>
              <a:rPr lang="en-US" dirty="0"/>
              <a:t>The long neck allows for foraging in places where other species can’t (foraging competition hypothesis)</a:t>
            </a:r>
          </a:p>
        </p:txBody>
      </p:sp>
      <p:pic>
        <p:nvPicPr>
          <p:cNvPr id="6" name="Picture 5" descr="FG09_02.JPG">
            <a:extLst>
              <a:ext uri="{FF2B5EF4-FFF2-40B4-BE49-F238E27FC236}">
                <a16:creationId xmlns:a16="http://schemas.microsoft.com/office/drawing/2014/main" id="{59C8AFE8-7855-9A48-B820-850532E9452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40588" y="3117158"/>
            <a:ext cx="4834915" cy="34965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D8DCB94-0A5A-384C-AD8F-FB29A74FF41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81420" y="292387"/>
            <a:ext cx="3071272" cy="2306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65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71EB584-27C6-564C-AD2F-A2F3E40C267C}"/>
              </a:ext>
            </a:extLst>
          </p:cNvPr>
          <p:cNvSpPr txBox="1"/>
          <p:nvPr/>
        </p:nvSpPr>
        <p:spPr>
          <a:xfrm>
            <a:off x="0" y="0"/>
            <a:ext cx="37705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The giraffe’s neck</a:t>
            </a:r>
          </a:p>
        </p:txBody>
      </p:sp>
      <p:sp>
        <p:nvSpPr>
          <p:cNvPr id="33" name="Content Placeholder 1">
            <a:extLst>
              <a:ext uri="{FF2B5EF4-FFF2-40B4-BE49-F238E27FC236}">
                <a16:creationId xmlns:a16="http://schemas.microsoft.com/office/drawing/2014/main" id="{20F8836B-8A21-1345-B6FB-66BAD56A465E}"/>
              </a:ext>
            </a:extLst>
          </p:cNvPr>
          <p:cNvSpPr txBox="1">
            <a:spLocks/>
          </p:cNvSpPr>
          <p:nvPr/>
        </p:nvSpPr>
        <p:spPr>
          <a:xfrm>
            <a:off x="355108" y="949911"/>
            <a:ext cx="4930875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b="1" dirty="0"/>
              <a:t>Hypothesis 1</a:t>
            </a:r>
          </a:p>
          <a:p>
            <a:pPr marL="460375">
              <a:spcAft>
                <a:spcPts val="600"/>
              </a:spcAft>
            </a:pPr>
            <a:r>
              <a:rPr lang="en-US" dirty="0"/>
              <a:t>The long neck allows for foraging in places where other species can’t (foraging competition hypothesis)</a:t>
            </a:r>
          </a:p>
          <a:p>
            <a:pPr marL="460375">
              <a:spcAft>
                <a:spcPts val="600"/>
              </a:spcAft>
            </a:pPr>
            <a:endParaRPr lang="en-US" dirty="0"/>
          </a:p>
          <a:p>
            <a:pPr marL="11113">
              <a:spcAft>
                <a:spcPts val="600"/>
              </a:spcAft>
            </a:pPr>
            <a:r>
              <a:rPr lang="en-US" b="1" dirty="0"/>
              <a:t>Hypothesis 2</a:t>
            </a:r>
          </a:p>
          <a:p>
            <a:pPr marL="460375">
              <a:spcAft>
                <a:spcPts val="600"/>
              </a:spcAft>
            </a:pPr>
            <a:r>
              <a:rPr lang="en-US" dirty="0"/>
              <a:t>The long neck serves as a weapon in male combats for access to mates</a:t>
            </a:r>
          </a:p>
        </p:txBody>
      </p:sp>
      <p:pic>
        <p:nvPicPr>
          <p:cNvPr id="5" name="Male Giraffes Fight Neck to Neck [www.keepvid.com].mp4">
            <a:hlinkClick r:id="" action="ppaction://media"/>
            <a:extLst>
              <a:ext uri="{FF2B5EF4-FFF2-40B4-BE49-F238E27FC236}">
                <a16:creationId xmlns:a16="http://schemas.microsoft.com/office/drawing/2014/main" id="{650C18C6-C40B-FE44-9183-AF7B6B003CA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933598" y="3152337"/>
            <a:ext cx="6096000" cy="345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827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71EB584-27C6-564C-AD2F-A2F3E40C267C}"/>
              </a:ext>
            </a:extLst>
          </p:cNvPr>
          <p:cNvSpPr txBox="1"/>
          <p:nvPr/>
        </p:nvSpPr>
        <p:spPr>
          <a:xfrm>
            <a:off x="0" y="0"/>
            <a:ext cx="37705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The giraffe’s neck</a:t>
            </a:r>
          </a:p>
        </p:txBody>
      </p:sp>
      <p:sp>
        <p:nvSpPr>
          <p:cNvPr id="33" name="Content Placeholder 1">
            <a:extLst>
              <a:ext uri="{FF2B5EF4-FFF2-40B4-BE49-F238E27FC236}">
                <a16:creationId xmlns:a16="http://schemas.microsoft.com/office/drawing/2014/main" id="{20F8836B-8A21-1345-B6FB-66BAD56A465E}"/>
              </a:ext>
            </a:extLst>
          </p:cNvPr>
          <p:cNvSpPr txBox="1">
            <a:spLocks/>
          </p:cNvSpPr>
          <p:nvPr/>
        </p:nvSpPr>
        <p:spPr>
          <a:xfrm>
            <a:off x="355108" y="949911"/>
            <a:ext cx="4930875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b="1" dirty="0"/>
              <a:t>Hypothesis 1</a:t>
            </a:r>
          </a:p>
          <a:p>
            <a:pPr marL="460375">
              <a:spcAft>
                <a:spcPts val="600"/>
              </a:spcAft>
            </a:pPr>
            <a:r>
              <a:rPr lang="en-US" dirty="0"/>
              <a:t>The long neck allows for foraging in places where other species can’t (foraging competition hypothesis)</a:t>
            </a:r>
          </a:p>
          <a:p>
            <a:pPr marL="460375">
              <a:spcAft>
                <a:spcPts val="600"/>
              </a:spcAft>
            </a:pPr>
            <a:endParaRPr lang="en-US" dirty="0"/>
          </a:p>
          <a:p>
            <a:pPr marL="11113">
              <a:spcAft>
                <a:spcPts val="600"/>
              </a:spcAft>
            </a:pPr>
            <a:r>
              <a:rPr lang="en-US" b="1" dirty="0"/>
              <a:t>Hypothesis 2</a:t>
            </a:r>
          </a:p>
          <a:p>
            <a:pPr marL="460375">
              <a:spcAft>
                <a:spcPts val="600"/>
              </a:spcAft>
            </a:pPr>
            <a:r>
              <a:rPr lang="en-US" dirty="0"/>
              <a:t>The long neck serves as a weapon in male combats for access to mates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76777DD-FC66-D54D-A965-09A74B4E8B2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07563" y="2104373"/>
            <a:ext cx="5484438" cy="4753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300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71EB584-27C6-564C-AD2F-A2F3E40C267C}"/>
              </a:ext>
            </a:extLst>
          </p:cNvPr>
          <p:cNvSpPr txBox="1"/>
          <p:nvPr/>
        </p:nvSpPr>
        <p:spPr>
          <a:xfrm>
            <a:off x="0" y="0"/>
            <a:ext cx="66191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Just-so stories… are not science</a:t>
            </a:r>
          </a:p>
        </p:txBody>
      </p:sp>
      <p:sp>
        <p:nvSpPr>
          <p:cNvPr id="33" name="Content Placeholder 1">
            <a:extLst>
              <a:ext uri="{FF2B5EF4-FFF2-40B4-BE49-F238E27FC236}">
                <a16:creationId xmlns:a16="http://schemas.microsoft.com/office/drawing/2014/main" id="{20F8836B-8A21-1345-B6FB-66BAD56A465E}"/>
              </a:ext>
            </a:extLst>
          </p:cNvPr>
          <p:cNvSpPr txBox="1">
            <a:spLocks/>
          </p:cNvSpPr>
          <p:nvPr/>
        </p:nvSpPr>
        <p:spPr>
          <a:xfrm>
            <a:off x="355108" y="949911"/>
            <a:ext cx="4930875" cy="3877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/>
              <a:t>Plausibility is no reason to prematurely accept a hypothesis about the adaptive significance of a trait</a:t>
            </a:r>
          </a:p>
          <a:p>
            <a:pPr>
              <a:spcAft>
                <a:spcPts val="600"/>
              </a:spcAft>
            </a:pPr>
            <a:r>
              <a:rPr lang="en-US" dirty="0"/>
              <a:t>Not every trait of an organism or each use of a trait by an organism is adaptive!</a:t>
            </a:r>
          </a:p>
          <a:p>
            <a:pPr>
              <a:spcAft>
                <a:spcPts val="600"/>
              </a:spcAft>
            </a:pPr>
            <a:r>
              <a:rPr lang="en-US" dirty="0"/>
              <a:t>Differences among populations are not always adaptive!</a:t>
            </a:r>
          </a:p>
          <a:p>
            <a:pPr>
              <a:spcAft>
                <a:spcPts val="600"/>
              </a:spcAft>
            </a:pPr>
            <a:r>
              <a:rPr lang="en-US" dirty="0"/>
              <a:t>The origin of a traits is not necessarily reflected in its current use!</a:t>
            </a:r>
          </a:p>
          <a:p>
            <a:pPr>
              <a:spcAft>
                <a:spcPts val="600"/>
              </a:spcAft>
            </a:pPr>
            <a:r>
              <a:rPr lang="en-US" dirty="0"/>
              <a:t>Adaptations are not perfect!</a:t>
            </a:r>
          </a:p>
          <a:p>
            <a:pPr marL="461963">
              <a:spcAft>
                <a:spcPts val="600"/>
              </a:spcAft>
            </a:pPr>
            <a:r>
              <a:rPr lang="en-US" dirty="0"/>
              <a:t>Constraints</a:t>
            </a:r>
          </a:p>
          <a:p>
            <a:pPr marL="461963">
              <a:spcAft>
                <a:spcPts val="600"/>
              </a:spcAft>
            </a:pPr>
            <a:r>
              <a:rPr lang="en-US" dirty="0"/>
              <a:t>Historical contingencies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2532C2-C73A-AE40-A477-3909D0AEAD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3018" y="4575965"/>
            <a:ext cx="3093784" cy="2289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2E9DA29-23F0-2E48-B971-55E76D062FE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31448" y="692613"/>
            <a:ext cx="2314782" cy="30863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9EB088E-CF7C-C24E-9AF3-18D8B5F5A7E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16802" y="692613"/>
            <a:ext cx="2014646" cy="308637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071A231-210C-6F4E-BADE-1439C6A04591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77218" y="3778989"/>
            <a:ext cx="2314782" cy="308637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924BFF7-5AAB-7243-90A1-90A26BFB815B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240"/>
          <a:stretch/>
        </p:blipFill>
        <p:spPr>
          <a:xfrm>
            <a:off x="8116802" y="3778989"/>
            <a:ext cx="2014646" cy="3079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2531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71EB584-27C6-564C-AD2F-A2F3E40C267C}"/>
              </a:ext>
            </a:extLst>
          </p:cNvPr>
          <p:cNvSpPr txBox="1"/>
          <p:nvPr/>
        </p:nvSpPr>
        <p:spPr>
          <a:xfrm>
            <a:off x="0" y="0"/>
            <a:ext cx="73484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Ways of knowing about adaptation</a:t>
            </a:r>
          </a:p>
        </p:txBody>
      </p:sp>
      <p:sp>
        <p:nvSpPr>
          <p:cNvPr id="33" name="Content Placeholder 1">
            <a:extLst>
              <a:ext uri="{FF2B5EF4-FFF2-40B4-BE49-F238E27FC236}">
                <a16:creationId xmlns:a16="http://schemas.microsoft.com/office/drawing/2014/main" id="{20F8836B-8A21-1345-B6FB-66BAD56A465E}"/>
              </a:ext>
            </a:extLst>
          </p:cNvPr>
          <p:cNvSpPr txBox="1">
            <a:spLocks/>
          </p:cNvSpPr>
          <p:nvPr/>
        </p:nvSpPr>
        <p:spPr>
          <a:xfrm>
            <a:off x="355108" y="949911"/>
            <a:ext cx="4930875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/>
              <a:t>Comparative studies look for trait-environment correlations</a:t>
            </a:r>
          </a:p>
          <a:p>
            <a:pPr>
              <a:spcAft>
                <a:spcPts val="600"/>
              </a:spcAft>
            </a:pPr>
            <a:r>
              <a:rPr lang="en-US" dirty="0"/>
              <a:t>Among species comparisons need to consider phylogenetic relationship (phylogenetic comparative methods)</a:t>
            </a:r>
          </a:p>
          <a:p>
            <a:pPr>
              <a:spcAft>
                <a:spcPts val="600"/>
              </a:spcAft>
            </a:pPr>
            <a:r>
              <a:rPr lang="en-US" dirty="0"/>
              <a:t>Convergent evolution is a signature of adaptation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1EEF658-67D2-854B-8974-34D8D522EC3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1168686"/>
            <a:ext cx="5635375" cy="563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4545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71EB584-27C6-564C-AD2F-A2F3E40C267C}"/>
              </a:ext>
            </a:extLst>
          </p:cNvPr>
          <p:cNvSpPr txBox="1"/>
          <p:nvPr/>
        </p:nvSpPr>
        <p:spPr>
          <a:xfrm>
            <a:off x="0" y="0"/>
            <a:ext cx="73484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Ways of knowing about adaptation</a:t>
            </a:r>
          </a:p>
        </p:txBody>
      </p:sp>
      <p:sp>
        <p:nvSpPr>
          <p:cNvPr id="33" name="Content Placeholder 1">
            <a:extLst>
              <a:ext uri="{FF2B5EF4-FFF2-40B4-BE49-F238E27FC236}">
                <a16:creationId xmlns:a16="http://schemas.microsoft.com/office/drawing/2014/main" id="{20F8836B-8A21-1345-B6FB-66BAD56A465E}"/>
              </a:ext>
            </a:extLst>
          </p:cNvPr>
          <p:cNvSpPr txBox="1">
            <a:spLocks/>
          </p:cNvSpPr>
          <p:nvPr/>
        </p:nvSpPr>
        <p:spPr>
          <a:xfrm>
            <a:off x="355108" y="949911"/>
            <a:ext cx="4930875" cy="25391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/>
              <a:t>Comparative studies look for trait-environment correlations</a:t>
            </a:r>
          </a:p>
          <a:p>
            <a:pPr>
              <a:spcAft>
                <a:spcPts val="600"/>
              </a:spcAft>
            </a:pPr>
            <a:r>
              <a:rPr lang="en-US" dirty="0"/>
              <a:t>Among species comparisons need to consider phylogenetic relationship (phylogenetic comparative methods)</a:t>
            </a:r>
          </a:p>
          <a:p>
            <a:pPr>
              <a:spcAft>
                <a:spcPts val="600"/>
              </a:spcAft>
            </a:pPr>
            <a:r>
              <a:rPr lang="en-US" dirty="0"/>
              <a:t>Convergent evolution is a signature of adaptation</a:t>
            </a:r>
          </a:p>
          <a:p>
            <a:pPr>
              <a:spcAft>
                <a:spcPts val="600"/>
              </a:spcAft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2D4810-70B0-6841-B5EE-E8535C7E444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61704" y="3429000"/>
            <a:ext cx="6630296" cy="33151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3E5E8A7-2D38-2B46-B2A5-678F6A6B6D4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99815" y="1290918"/>
            <a:ext cx="2897344" cy="19339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CCFED64-4969-F843-9233-611B9E12F9E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09138" y="1290918"/>
            <a:ext cx="2727754" cy="1933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8872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71EB584-27C6-564C-AD2F-A2F3E40C267C}"/>
              </a:ext>
            </a:extLst>
          </p:cNvPr>
          <p:cNvSpPr txBox="1"/>
          <p:nvPr/>
        </p:nvSpPr>
        <p:spPr>
          <a:xfrm>
            <a:off x="0" y="0"/>
            <a:ext cx="73484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Ways of knowing about adaptation</a:t>
            </a:r>
          </a:p>
        </p:txBody>
      </p:sp>
      <p:sp>
        <p:nvSpPr>
          <p:cNvPr id="33" name="Content Placeholder 1">
            <a:extLst>
              <a:ext uri="{FF2B5EF4-FFF2-40B4-BE49-F238E27FC236}">
                <a16:creationId xmlns:a16="http://schemas.microsoft.com/office/drawing/2014/main" id="{20F8836B-8A21-1345-B6FB-66BAD56A465E}"/>
              </a:ext>
            </a:extLst>
          </p:cNvPr>
          <p:cNvSpPr txBox="1">
            <a:spLocks/>
          </p:cNvSpPr>
          <p:nvPr/>
        </p:nvSpPr>
        <p:spPr>
          <a:xfrm>
            <a:off x="355108" y="949911"/>
            <a:ext cx="4930875" cy="25391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/>
              <a:t>Comparative studies look for trait-environment correlations</a:t>
            </a:r>
          </a:p>
          <a:p>
            <a:pPr>
              <a:spcAft>
                <a:spcPts val="600"/>
              </a:spcAft>
            </a:pPr>
            <a:r>
              <a:rPr lang="en-US" dirty="0"/>
              <a:t>Among species comparisons need to consider phylogenetic relationship (phylogenetic comparative methods)</a:t>
            </a:r>
          </a:p>
          <a:p>
            <a:pPr>
              <a:spcAft>
                <a:spcPts val="600"/>
              </a:spcAft>
            </a:pPr>
            <a:r>
              <a:rPr lang="en-US" dirty="0"/>
              <a:t>Convergent evolution is a signature of adaptation</a:t>
            </a:r>
          </a:p>
          <a:p>
            <a:pPr>
              <a:spcAft>
                <a:spcPts val="600"/>
              </a:spcAft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F658AA3-3397-324C-B2B8-F3881840BA7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10382" y="2014528"/>
            <a:ext cx="6181618" cy="4772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9268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2019</TotalTime>
  <Words>994</Words>
  <Application>Microsoft Macintosh PowerPoint</Application>
  <PresentationFormat>Widescreen</PresentationFormat>
  <Paragraphs>168</Paragraphs>
  <Slides>27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5" baseType="lpstr">
      <vt:lpstr>Arial</vt:lpstr>
      <vt:lpstr>Calibri</vt:lpstr>
      <vt:lpstr>Calibri Light</vt:lpstr>
      <vt:lpstr>Helvetica</vt:lpstr>
      <vt:lpstr>Open Sans ExtraBold</vt:lpstr>
      <vt:lpstr>Open Sans Light</vt:lpstr>
      <vt:lpstr>Open Sans SemiBold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Michi Tobler</dc:creator>
  <cp:lastModifiedBy>Tobler, Michael</cp:lastModifiedBy>
  <cp:revision>7</cp:revision>
  <cp:lastPrinted>2020-03-03T17:27:15Z</cp:lastPrinted>
  <dcterms:created xsi:type="dcterms:W3CDTF">2020-01-02T22:04:40Z</dcterms:created>
  <dcterms:modified xsi:type="dcterms:W3CDTF">2023-10-18T15:48:41Z</dcterms:modified>
</cp:coreProperties>
</file>